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70" r:id="rId4"/>
    <p:sldId id="257" r:id="rId5"/>
    <p:sldId id="258" r:id="rId6"/>
    <p:sldId id="259" r:id="rId7"/>
    <p:sldId id="261" r:id="rId8"/>
    <p:sldId id="271" r:id="rId9"/>
    <p:sldId id="262" r:id="rId10"/>
    <p:sldId id="263" r:id="rId11"/>
    <p:sldId id="272" r:id="rId12"/>
    <p:sldId id="269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D403-AEC1-4A39-A197-5FB96CA53764}" type="datetimeFigureOut">
              <a:rPr lang="es-ES" smtClean="0"/>
              <a:pPr/>
              <a:t>15/10/2013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1429-F0A4-4FB5-8373-11338F780B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D403-AEC1-4A39-A197-5FB96CA53764}" type="datetimeFigureOut">
              <a:rPr lang="es-ES" smtClean="0"/>
              <a:pPr/>
              <a:t>15/10/2013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1429-F0A4-4FB5-8373-11338F780B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D403-AEC1-4A39-A197-5FB96CA53764}" type="datetimeFigureOut">
              <a:rPr lang="es-ES" smtClean="0"/>
              <a:pPr/>
              <a:t>15/10/2013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1429-F0A4-4FB5-8373-11338F780B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pPr lvl="0"/>
            <a:endParaRPr lang="es-CO" noProof="0" smtClean="0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5DC40-DDAA-4501-9E5E-F15ED135EE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pPr lvl="0"/>
            <a:endParaRPr lang="es-CO" noProof="0" smtClean="0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B260A-8032-453B-91E5-0DF584C0F2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D403-AEC1-4A39-A197-5FB96CA53764}" type="datetimeFigureOut">
              <a:rPr lang="es-ES" smtClean="0"/>
              <a:pPr/>
              <a:t>15/10/2013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1429-F0A4-4FB5-8373-11338F780B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D403-AEC1-4A39-A197-5FB96CA53764}" type="datetimeFigureOut">
              <a:rPr lang="es-ES" smtClean="0"/>
              <a:pPr/>
              <a:t>15/10/2013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1429-F0A4-4FB5-8373-11338F780B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D403-AEC1-4A39-A197-5FB96CA53764}" type="datetimeFigureOut">
              <a:rPr lang="es-ES" smtClean="0"/>
              <a:pPr/>
              <a:t>15/10/2013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1429-F0A4-4FB5-8373-11338F780B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D403-AEC1-4A39-A197-5FB96CA53764}" type="datetimeFigureOut">
              <a:rPr lang="es-ES" smtClean="0"/>
              <a:pPr/>
              <a:t>15/10/2013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1429-F0A4-4FB5-8373-11338F780B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D403-AEC1-4A39-A197-5FB96CA53764}" type="datetimeFigureOut">
              <a:rPr lang="es-ES" smtClean="0"/>
              <a:pPr/>
              <a:t>15/10/2013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1429-F0A4-4FB5-8373-11338F780B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D403-AEC1-4A39-A197-5FB96CA53764}" type="datetimeFigureOut">
              <a:rPr lang="es-ES" smtClean="0"/>
              <a:pPr/>
              <a:t>15/10/2013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1429-F0A4-4FB5-8373-11338F780B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D403-AEC1-4A39-A197-5FB96CA53764}" type="datetimeFigureOut">
              <a:rPr lang="es-ES" smtClean="0"/>
              <a:pPr/>
              <a:t>15/10/2013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1429-F0A4-4FB5-8373-11338F780B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D403-AEC1-4A39-A197-5FB96CA53764}" type="datetimeFigureOut">
              <a:rPr lang="es-ES" smtClean="0"/>
              <a:pPr/>
              <a:t>15/10/2013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1429-F0A4-4FB5-8373-11338F780B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D403-AEC1-4A39-A197-5FB96CA53764}" type="datetimeFigureOut">
              <a:rPr lang="es-ES" smtClean="0"/>
              <a:pPr/>
              <a:t>15/10/2013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B1429-F0A4-4FB5-8373-11338F780B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EMBLEMA_Y_LOGOTIPO_NEGRO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857232"/>
            <a:ext cx="8001056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 rot="19935056">
            <a:off x="-1635923" y="70709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s-ES" sz="6600" dirty="0" smtClean="0"/>
              <a:t>ARBITRAJE</a:t>
            </a:r>
          </a:p>
        </p:txBody>
      </p:sp>
      <p:sp>
        <p:nvSpPr>
          <p:cNvPr id="17411" name="Oval 6"/>
          <p:cNvSpPr>
            <a:spLocks noChangeArrowheads="1"/>
          </p:cNvSpPr>
          <p:nvPr/>
        </p:nvSpPr>
        <p:spPr bwMode="auto">
          <a:xfrm>
            <a:off x="2786050" y="928670"/>
            <a:ext cx="4500594" cy="464347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7412" name="Oval 7"/>
          <p:cNvSpPr>
            <a:spLocks noChangeArrowheads="1"/>
          </p:cNvSpPr>
          <p:nvPr/>
        </p:nvSpPr>
        <p:spPr bwMode="auto">
          <a:xfrm>
            <a:off x="3571868" y="1785926"/>
            <a:ext cx="3000396" cy="3071834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2800" b="1" dirty="0" smtClean="0"/>
              <a:t>DECISIÓN </a:t>
            </a:r>
          </a:p>
          <a:p>
            <a:pPr algn="ctr"/>
            <a:r>
              <a:rPr lang="es-CO" sz="2800" b="1" dirty="0" smtClean="0"/>
              <a:t>FINAL</a:t>
            </a:r>
          </a:p>
          <a:p>
            <a:pPr algn="ctr"/>
            <a:r>
              <a:rPr lang="es-CO" sz="2800" b="1" dirty="0" smtClean="0"/>
              <a:t>TOMADA POR EL </a:t>
            </a:r>
          </a:p>
          <a:p>
            <a:pPr algn="ctr"/>
            <a:r>
              <a:rPr lang="es-CO" sz="2800" b="1" dirty="0" smtClean="0"/>
              <a:t>TERCERO POR LO </a:t>
            </a:r>
          </a:p>
          <a:p>
            <a:pPr algn="ctr"/>
            <a:r>
              <a:rPr lang="es-CO" sz="2800" b="1" dirty="0" smtClean="0"/>
              <a:t>GENERAL </a:t>
            </a:r>
          </a:p>
          <a:p>
            <a:pPr algn="ctr"/>
            <a:r>
              <a:rPr lang="es-CO" sz="2800" b="1" dirty="0" smtClean="0"/>
              <a:t>UN JUEZ</a:t>
            </a:r>
            <a:endParaRPr lang="es-CO" sz="2800" b="1" dirty="0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5943600" y="5181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latin typeface="Times New Roman" pitchFamily="18" charset="0"/>
            </a:endParaRP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 rot="16634315">
            <a:off x="6083914" y="3135157"/>
            <a:ext cx="297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 smtClean="0">
                <a:solidFill>
                  <a:schemeClr val="folHlink"/>
                </a:solidFill>
                <a:latin typeface="Times New Roman" pitchFamily="18" charset="0"/>
              </a:rPr>
              <a:t>OTRAS ALTERNATIVAS</a:t>
            </a:r>
            <a:endParaRPr lang="es-ES" sz="2800" b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pic>
        <p:nvPicPr>
          <p:cNvPr id="17416" name="Picture 4" descr="j018649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43188"/>
            <a:ext cx="34290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2561355" y="5572140"/>
            <a:ext cx="6582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PARTES EN CONFLICTO</a:t>
            </a:r>
            <a:endParaRPr lang="es-ES" sz="4800" b="1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CARACTERÍSTICAS DEL ARBITRAJE</a:t>
            </a:r>
            <a:r>
              <a:rPr lang="es-ES" dirty="0" smtClean="0"/>
              <a:t> 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57158" y="1214422"/>
            <a:ext cx="807249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Como Arbitro privado </a:t>
            </a:r>
            <a:r>
              <a:rPr lang="es-ES" sz="2800" dirty="0" smtClean="0"/>
              <a:t>de la resolución del conflicto otorgando a sus dictámenes carácter vinculante y de obligatorio cumplimiento. El arbitraje sea </a:t>
            </a:r>
            <a:r>
              <a:rPr lang="es-ES" sz="2800" b="1" dirty="0" smtClean="0"/>
              <a:t>de derecho o entre componedores amigables</a:t>
            </a:r>
            <a:r>
              <a:rPr lang="es-ES" sz="2800" dirty="0" smtClean="0"/>
              <a:t> es el medio que se utiliza para que la decisión sea tomada por </a:t>
            </a:r>
            <a:r>
              <a:rPr lang="es-ES" sz="2800" b="1" dirty="0" smtClean="0"/>
              <a:t>jueces privados y no pertenecientes a la justicia estatal</a:t>
            </a:r>
            <a:r>
              <a:rPr lang="es-ES" sz="2800" dirty="0" smtClean="0"/>
              <a:t> sobre litigios o controversias modificables a través de una </a:t>
            </a:r>
            <a:r>
              <a:rPr lang="es-ES" sz="2800" b="1" dirty="0" smtClean="0"/>
              <a:t>transacción</a:t>
            </a:r>
            <a:r>
              <a:rPr lang="es-ES" sz="2800" dirty="0" smtClean="0"/>
              <a:t>. En el mundo es cada vez más creciente el uso del arbitraje para resolver conflictos.</a:t>
            </a:r>
            <a:br>
              <a:rPr lang="es-ES" sz="2800" dirty="0" smtClean="0"/>
            </a:br>
            <a:r>
              <a:rPr lang="es-ES" sz="2800" dirty="0" smtClean="0"/>
              <a:t>Este procedimiento tiene un alto grado de confidencialidad. Las pautas del procedimiento se fijan en conjunto con el árbitro y se delega en él su determinación.</a:t>
            </a:r>
            <a:endParaRPr lang="es-CO" sz="2800" dirty="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j018649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628800"/>
            <a:ext cx="4548349" cy="4936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0" y="857232"/>
            <a:ext cx="707233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s-ES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COMPAÑEROS</a:t>
            </a:r>
          </a:p>
          <a:p>
            <a:pPr algn="ctr"/>
            <a:r>
              <a:rPr lang="es-ES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 COMPAÑERAS</a:t>
            </a:r>
          </a:p>
          <a:p>
            <a:pPr algn="ctr"/>
            <a:endParaRPr lang="es-ES" sz="72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es-E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GRACIAS</a:t>
            </a:r>
            <a:endParaRPr lang="es-E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>
            <a:noAutofit/>
          </a:bodyPr>
          <a:lstStyle/>
          <a:p>
            <a:r>
              <a:rPr lang="es-ES" sz="8000" dirty="0" smtClean="0">
                <a:latin typeface="Algerian" pitchFamily="82" charset="0"/>
              </a:rPr>
              <a:t>LA</a:t>
            </a:r>
            <a:r>
              <a:rPr lang="es-ES" sz="8000" dirty="0" smtClean="0"/>
              <a:t> </a:t>
            </a:r>
            <a:r>
              <a:rPr lang="es-ES" sz="8000" dirty="0" smtClean="0">
                <a:latin typeface="Algerian" pitchFamily="82" charset="0"/>
              </a:rPr>
              <a:t>RESOLUCIÓN</a:t>
            </a:r>
            <a:r>
              <a:rPr lang="es-ES" sz="8000" dirty="0" smtClean="0"/>
              <a:t> </a:t>
            </a:r>
            <a:r>
              <a:rPr lang="es-ES" sz="8000" dirty="0" smtClean="0">
                <a:latin typeface="Algerian" pitchFamily="82" charset="0"/>
              </a:rPr>
              <a:t>DEL CONFLICTO</a:t>
            </a:r>
            <a:endParaRPr lang="es-ES" sz="8000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  <a:latin typeface="Algerian" pitchFamily="82" charset="0"/>
              </a:rPr>
              <a:t>PROFESOR</a:t>
            </a:r>
          </a:p>
          <a:p>
            <a:r>
              <a:rPr lang="es-ES" dirty="0" smtClean="0">
                <a:solidFill>
                  <a:schemeClr val="tx1"/>
                </a:solidFill>
                <a:latin typeface="Algerian" pitchFamily="82" charset="0"/>
              </a:rPr>
              <a:t>OMAR ALFONSO LOPERA GÓMEZ</a:t>
            </a:r>
            <a:endParaRPr lang="es-ES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PASOS PARA SUPERAR LOS CONFLICTOS</a:t>
            </a:r>
            <a:r>
              <a:rPr lang="es-ES" dirty="0" smtClean="0"/>
              <a:t> </a:t>
            </a:r>
            <a:endParaRPr lang="es-CO" dirty="0"/>
          </a:p>
        </p:txBody>
      </p:sp>
      <p:sp>
        <p:nvSpPr>
          <p:cNvPr id="3" name="2 Rectángulo"/>
          <p:cNvSpPr/>
          <p:nvPr/>
        </p:nvSpPr>
        <p:spPr>
          <a:xfrm>
            <a:off x="285720" y="1357298"/>
            <a:ext cx="8643998" cy="6031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2400" dirty="0" smtClean="0"/>
              <a:t>1º) Se debe reconocer la existencia del conflicto.</a:t>
            </a:r>
            <a:br>
              <a:rPr lang="es-ES" sz="2400" dirty="0" smtClean="0"/>
            </a:br>
            <a:r>
              <a:rPr lang="es-ES" sz="2400" dirty="0" smtClean="0"/>
              <a:t>2º) Se debe definir con exactitud cual es el problema que produce la existencia del conflicto.</a:t>
            </a:r>
            <a:br>
              <a:rPr lang="es-ES" sz="2400" dirty="0" smtClean="0"/>
            </a:br>
            <a:r>
              <a:rPr lang="es-ES" sz="2400" dirty="0" smtClean="0"/>
              <a:t>3º) Hay que aclarar explícitamente que se tiene la voluntad de solucionarlo.</a:t>
            </a:r>
            <a:br>
              <a:rPr lang="es-ES" sz="2400" dirty="0" smtClean="0"/>
            </a:br>
            <a:r>
              <a:rPr lang="es-ES" sz="2400" dirty="0" smtClean="0"/>
              <a:t>4º) Debemos ser tolerantes con quien nos confronta.</a:t>
            </a:r>
            <a:br>
              <a:rPr lang="es-ES" sz="2400" dirty="0" smtClean="0"/>
            </a:br>
            <a:r>
              <a:rPr lang="es-ES" sz="2400" dirty="0" smtClean="0"/>
              <a:t>5º) Hay que valorar y comprender sus puntos de vista.</a:t>
            </a:r>
            <a:br>
              <a:rPr lang="es-ES" sz="2400" dirty="0" smtClean="0"/>
            </a:br>
            <a:r>
              <a:rPr lang="es-ES" sz="2400" dirty="0" smtClean="0"/>
              <a:t>6º) Debemos reconocer que también somos responsables de que haya surgido el conflicto.</a:t>
            </a:r>
            <a:br>
              <a:rPr lang="es-ES" sz="2400" dirty="0" smtClean="0"/>
            </a:br>
            <a:r>
              <a:rPr lang="es-ES" sz="2400" dirty="0" smtClean="0"/>
              <a:t>7º) Hay que diseñar opciones que representen soluciones.</a:t>
            </a:r>
            <a:br>
              <a:rPr lang="es-ES" sz="2400" dirty="0" smtClean="0"/>
            </a:br>
            <a:r>
              <a:rPr lang="es-ES" sz="2400" dirty="0" smtClean="0"/>
              <a:t>8º) Hay que estar abiertos a innovaciones y replanteos.</a:t>
            </a:r>
            <a:br>
              <a:rPr lang="es-ES" sz="2400" dirty="0" smtClean="0"/>
            </a:br>
            <a:r>
              <a:rPr lang="es-ES" sz="2400" dirty="0" smtClean="0"/>
              <a:t>9º) Tenemos que elegir la solución que más se adecue a satisfacer los intereses mutuos.</a:t>
            </a:r>
            <a:br>
              <a:rPr lang="es-ES" sz="2400" dirty="0" smtClean="0"/>
            </a:br>
            <a:r>
              <a:rPr lang="es-ES" sz="2400" dirty="0" smtClean="0"/>
              <a:t>10º) Comprometerse con la solución adoptada.</a:t>
            </a:r>
            <a:r>
              <a:rPr lang="es-ES" dirty="0" smtClean="0"/>
              <a:t/>
            </a:r>
            <a:br>
              <a:rPr lang="es-ES" dirty="0" smtClean="0"/>
            </a:br>
            <a:endParaRPr lang="es-CO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dirty="0" smtClean="0">
                <a:latin typeface="Trebuchet MS" pitchFamily="34" charset="0"/>
              </a:rPr>
              <a:t>RESOLUCIÓN ALTERNATIVA DEL CONFLICTO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643313" y="2438400"/>
            <a:ext cx="507206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s-CO" sz="2800" b="1" dirty="0" smtClean="0">
                <a:solidFill>
                  <a:schemeClr val="accent2"/>
                </a:solidFill>
                <a:latin typeface="Trebuchet MS" pitchFamily="34" charset="0"/>
              </a:rPr>
              <a:t>LA NEGOCIACIÓN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s-CO" sz="2800" b="1" dirty="0" smtClean="0">
                <a:solidFill>
                  <a:schemeClr val="accent2"/>
                </a:solidFill>
                <a:latin typeface="Trebuchet MS" pitchFamily="34" charset="0"/>
              </a:rPr>
              <a:t>LA CONCILIACIÓN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s-CO" sz="2800" b="1" dirty="0" smtClean="0">
                <a:solidFill>
                  <a:schemeClr val="accent2"/>
                </a:solidFill>
                <a:latin typeface="Trebuchet MS" pitchFamily="34" charset="0"/>
              </a:rPr>
              <a:t>MEDIACIÓN.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s-CO" sz="2800" b="1" dirty="0" smtClean="0">
                <a:solidFill>
                  <a:schemeClr val="accent2"/>
                </a:solidFill>
                <a:latin typeface="Trebuchet MS" pitchFamily="34" charset="0"/>
              </a:rPr>
              <a:t>BÚSQUEDA DE INFORMACIÓN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s-CO" sz="2800" b="1" dirty="0" smtClean="0">
                <a:solidFill>
                  <a:schemeClr val="accent2"/>
                </a:solidFill>
                <a:latin typeface="Trebuchet MS" pitchFamily="34" charset="0"/>
              </a:rPr>
              <a:t>ARBITRAJE </a:t>
            </a:r>
            <a:endParaRPr lang="es-CO" sz="2800" b="1" dirty="0">
              <a:solidFill>
                <a:schemeClr val="accent2"/>
              </a:solidFill>
              <a:latin typeface="Trebuchet MS" pitchFamily="34" charset="0"/>
            </a:endParaRPr>
          </a:p>
          <a:p>
            <a:pPr algn="ctr">
              <a:spcBef>
                <a:spcPct val="50000"/>
              </a:spcBef>
            </a:pPr>
            <a:endParaRPr lang="es-ES" sz="3200" b="1" dirty="0">
              <a:solidFill>
                <a:schemeClr val="accent2"/>
              </a:solidFill>
              <a:latin typeface="Trebuchet MS" pitchFamily="34" charset="0"/>
            </a:endParaRPr>
          </a:p>
          <a:p>
            <a:pPr algn="just">
              <a:spcBef>
                <a:spcPct val="50000"/>
              </a:spcBef>
            </a:pPr>
            <a:endParaRPr lang="es-ES" sz="2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pic>
        <p:nvPicPr>
          <p:cNvPr id="11268" name="Picture 4" descr="j01864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125538"/>
            <a:ext cx="3571875" cy="537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>
                <a:latin typeface="Trebuchet MS" pitchFamily="34" charset="0"/>
              </a:rPr>
              <a:t>NEGOCIACIÓN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19200" y="2895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>
              <a:latin typeface="Times New Roman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2875" y="2071678"/>
            <a:ext cx="528638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dirty="0" smtClean="0">
                <a:latin typeface="Trebuchet MS" pitchFamily="34" charset="0"/>
              </a:rPr>
              <a:t>RESOLUCIÓN DE PROBLEMAS, O NEGOCIACIÓN VOLUNTARIA, SE LLEVA A CABO DIRECTAMENTE ENTRE LAS PARTES</a:t>
            </a:r>
            <a:endParaRPr lang="es-ES" sz="3200" dirty="0">
              <a:latin typeface="Trebuchet MS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s-ES" sz="3200" dirty="0">
              <a:latin typeface="Times New Roman" pitchFamily="18" charset="0"/>
            </a:endParaRPr>
          </a:p>
        </p:txBody>
      </p:sp>
      <p:pic>
        <p:nvPicPr>
          <p:cNvPr id="12293" name="Picture 2" descr="j018649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1928813"/>
            <a:ext cx="31496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026"/>
          <p:cNvSpPr>
            <a:spLocks noChangeArrowheads="1"/>
          </p:cNvSpPr>
          <p:nvPr/>
        </p:nvSpPr>
        <p:spPr bwMode="auto">
          <a:xfrm>
            <a:off x="2794000" y="569913"/>
            <a:ext cx="3516313" cy="2405062"/>
          </a:xfrm>
          <a:prstGeom prst="ellipse">
            <a:avLst/>
          </a:prstGeom>
          <a:gradFill rotWithShape="0">
            <a:gsLst>
              <a:gs pos="0">
                <a:srgbClr val="FF6600"/>
              </a:gs>
              <a:gs pos="100000">
                <a:srgbClr val="FFD3B5"/>
              </a:gs>
            </a:gsLst>
            <a:path path="rect">
              <a:fillToRect r="100000" b="100000"/>
            </a:path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endParaRPr lang="es-CO"/>
          </a:p>
        </p:txBody>
      </p:sp>
      <p:sp>
        <p:nvSpPr>
          <p:cNvPr id="13315" name="Text Box 1027"/>
          <p:cNvSpPr txBox="1">
            <a:spLocks noChangeArrowheads="1"/>
          </p:cNvSpPr>
          <p:nvPr/>
        </p:nvSpPr>
        <p:spPr bwMode="auto">
          <a:xfrm>
            <a:off x="3143240" y="1285860"/>
            <a:ext cx="30003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3600" b="1" dirty="0" smtClean="0">
                <a:solidFill>
                  <a:schemeClr val="accent2"/>
                </a:solidFill>
                <a:latin typeface="Arial Narrow" pitchFamily="34" charset="0"/>
              </a:rPr>
              <a:t>CONCILIACIÓN</a:t>
            </a:r>
            <a:endParaRPr lang="es-ES" sz="40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13316" name="Text Box 1028"/>
          <p:cNvSpPr txBox="1">
            <a:spLocks noChangeArrowheads="1"/>
          </p:cNvSpPr>
          <p:nvPr/>
        </p:nvSpPr>
        <p:spPr bwMode="auto">
          <a:xfrm>
            <a:off x="3886200" y="762000"/>
            <a:ext cx="14478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1400" b="1" dirty="0" smtClean="0">
                <a:solidFill>
                  <a:schemeClr val="accent2"/>
                </a:solidFill>
                <a:latin typeface="Arial Narrow" pitchFamily="34" charset="0"/>
              </a:rPr>
              <a:t>NEGOCICIÓN VOLUNTARIA</a:t>
            </a:r>
            <a:endParaRPr lang="es-ES" sz="14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grpSp>
        <p:nvGrpSpPr>
          <p:cNvPr id="2" name="Group 1029"/>
          <p:cNvGrpSpPr>
            <a:grpSpLocks/>
          </p:cNvGrpSpPr>
          <p:nvPr/>
        </p:nvGrpSpPr>
        <p:grpSpPr bwMode="auto">
          <a:xfrm>
            <a:off x="4983163" y="3233738"/>
            <a:ext cx="3516312" cy="2405062"/>
            <a:chOff x="2880" y="2466"/>
            <a:chExt cx="2282" cy="1614"/>
          </a:xfrm>
        </p:grpSpPr>
        <p:sp>
          <p:nvSpPr>
            <p:cNvPr id="13326" name="Oval 1030"/>
            <p:cNvSpPr>
              <a:spLocks noChangeArrowheads="1"/>
            </p:cNvSpPr>
            <p:nvPr/>
          </p:nvSpPr>
          <p:spPr bwMode="auto">
            <a:xfrm>
              <a:off x="2880" y="2466"/>
              <a:ext cx="2282" cy="1614"/>
            </a:xfrm>
            <a:prstGeom prst="ellips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EFAD"/>
                </a:gs>
              </a:gsLst>
              <a:path path="rect">
                <a:fillToRect r="100000" b="100000"/>
              </a:path>
            </a:gradFill>
            <a:ln w="9525">
              <a:round/>
              <a:headEnd/>
              <a:tailEnd/>
            </a:ln>
            <a:scene3d>
              <a:camera prst="legacyPerspectiveTop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CO"/>
            </a:p>
          </p:txBody>
        </p:sp>
        <p:sp>
          <p:nvSpPr>
            <p:cNvPr id="13327" name="Text Box 1031"/>
            <p:cNvSpPr txBox="1">
              <a:spLocks noChangeArrowheads="1"/>
            </p:cNvSpPr>
            <p:nvPr/>
          </p:nvSpPr>
          <p:spPr bwMode="auto">
            <a:xfrm>
              <a:off x="3693" y="3087"/>
              <a:ext cx="1003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CO" b="1" dirty="0" smtClean="0">
                  <a:solidFill>
                    <a:schemeClr val="accent2"/>
                  </a:solidFill>
                  <a:latin typeface="Arial Narrow" pitchFamily="34" charset="0"/>
                </a:rPr>
                <a:t>PARTE EN CONFLICTO</a:t>
              </a:r>
              <a:endParaRPr lang="es-ES" b="1" dirty="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" name="Group 1033"/>
          <p:cNvGrpSpPr>
            <a:grpSpLocks/>
          </p:cNvGrpSpPr>
          <p:nvPr/>
        </p:nvGrpSpPr>
        <p:grpSpPr bwMode="auto">
          <a:xfrm>
            <a:off x="990600" y="3233738"/>
            <a:ext cx="3516313" cy="2405062"/>
            <a:chOff x="480" y="2466"/>
            <a:chExt cx="2282" cy="1614"/>
          </a:xfrm>
        </p:grpSpPr>
        <p:sp>
          <p:nvSpPr>
            <p:cNvPr id="13323" name="Oval 1034"/>
            <p:cNvSpPr>
              <a:spLocks noChangeArrowheads="1"/>
            </p:cNvSpPr>
            <p:nvPr/>
          </p:nvSpPr>
          <p:spPr bwMode="auto">
            <a:xfrm>
              <a:off x="480" y="2466"/>
              <a:ext cx="2282" cy="1614"/>
            </a:xfrm>
            <a:prstGeom prst="ellipse">
              <a:avLst/>
            </a:prstGeom>
            <a:gradFill rotWithShape="0">
              <a:gsLst>
                <a:gs pos="0">
                  <a:srgbClr val="CCFFFF"/>
                </a:gs>
                <a:gs pos="100000">
                  <a:srgbClr val="9EC5C5"/>
                </a:gs>
              </a:gsLst>
              <a:path path="shape">
                <a:fillToRect l="50000" t="50000" r="50000" b="50000"/>
              </a:path>
            </a:gradFill>
            <a:ln w="9525">
              <a:round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CO"/>
            </a:p>
          </p:txBody>
        </p:sp>
        <p:sp>
          <p:nvSpPr>
            <p:cNvPr id="13324" name="Text Box 1035"/>
            <p:cNvSpPr txBox="1">
              <a:spLocks noChangeArrowheads="1"/>
            </p:cNvSpPr>
            <p:nvPr/>
          </p:nvSpPr>
          <p:spPr bwMode="auto">
            <a:xfrm>
              <a:off x="527" y="3046"/>
              <a:ext cx="1323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CO" b="1" dirty="0" smtClean="0">
                  <a:solidFill>
                    <a:schemeClr val="accent2"/>
                  </a:solidFill>
                  <a:latin typeface="Arial Narrow" pitchFamily="34" charset="0"/>
                </a:rPr>
                <a:t>PARTE  EN CONFLICTO</a:t>
              </a:r>
              <a:endParaRPr lang="es-ES" b="1" dirty="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4" name="Group 1037"/>
          <p:cNvGrpSpPr>
            <a:grpSpLocks/>
          </p:cNvGrpSpPr>
          <p:nvPr/>
        </p:nvGrpSpPr>
        <p:grpSpPr bwMode="auto">
          <a:xfrm>
            <a:off x="3071802" y="2143116"/>
            <a:ext cx="3236912" cy="2698091"/>
            <a:chOff x="1829" y="1440"/>
            <a:chExt cx="2101" cy="1811"/>
          </a:xfrm>
        </p:grpSpPr>
        <p:sp>
          <p:nvSpPr>
            <p:cNvPr id="13321" name="AutoShape 1038"/>
            <p:cNvSpPr>
              <a:spLocks noChangeArrowheads="1"/>
            </p:cNvSpPr>
            <p:nvPr/>
          </p:nvSpPr>
          <p:spPr bwMode="auto">
            <a:xfrm>
              <a:off x="1829" y="1440"/>
              <a:ext cx="2101" cy="1788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33CCCC"/>
                </a:gs>
                <a:gs pos="100000">
                  <a:srgbClr val="1F7D7D"/>
                </a:gs>
              </a:gsLst>
              <a:path path="shape">
                <a:fillToRect l="50000" t="50000" r="50000" b="50000"/>
              </a:path>
            </a:gradFill>
            <a:ln w="9525">
              <a:miter lim="800000"/>
              <a:headEnd/>
              <a:tailEnd/>
            </a:ln>
            <a:scene3d>
              <a:camera prst="legacyPerspectiveTop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CO"/>
            </a:p>
          </p:txBody>
        </p:sp>
        <p:sp>
          <p:nvSpPr>
            <p:cNvPr id="13322" name="Text Box 1039"/>
            <p:cNvSpPr txBox="1">
              <a:spLocks noChangeArrowheads="1"/>
            </p:cNvSpPr>
            <p:nvPr/>
          </p:nvSpPr>
          <p:spPr bwMode="auto">
            <a:xfrm>
              <a:off x="2160" y="2466"/>
              <a:ext cx="1414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CO" sz="2000" b="1" dirty="0" smtClean="0">
                  <a:solidFill>
                    <a:schemeClr val="bg2"/>
                  </a:solidFill>
                  <a:latin typeface="Times New Roman" pitchFamily="18" charset="0"/>
                </a:rPr>
                <a:t>TERCERO</a:t>
              </a:r>
            </a:p>
            <a:p>
              <a:pPr algn="ctr">
                <a:spcBef>
                  <a:spcPct val="50000"/>
                </a:spcBef>
              </a:pPr>
              <a:r>
                <a:rPr lang="es-CO" sz="2000" b="1" dirty="0" smtClean="0">
                  <a:solidFill>
                    <a:schemeClr val="bg2"/>
                  </a:solidFill>
                  <a:latin typeface="Times New Roman" pitchFamily="18" charset="0"/>
                </a:rPr>
                <a:t>LIBRE COMPONEDOR</a:t>
              </a:r>
              <a:endParaRPr lang="es-ES" sz="2000" b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13320" name="Text Box 1041"/>
          <p:cNvSpPr txBox="1">
            <a:spLocks noChangeArrowheads="1"/>
          </p:cNvSpPr>
          <p:nvPr/>
        </p:nvSpPr>
        <p:spPr bwMode="auto">
          <a:xfrm>
            <a:off x="1600200" y="6096000"/>
            <a:ext cx="601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 b="1" dirty="0" smtClean="0">
                <a:solidFill>
                  <a:schemeClr val="accent2"/>
                </a:solidFill>
                <a:latin typeface="Arial Narrow" pitchFamily="34" charset="0"/>
              </a:rPr>
              <a:t>CONFLICTO</a:t>
            </a:r>
            <a:endParaRPr lang="es-ES" sz="36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3787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s-ES" sz="8000" b="1" dirty="0" smtClean="0"/>
              <a:t>MEDIACIÓN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86050" y="1643050"/>
            <a:ext cx="3581400" cy="3657600"/>
            <a:chOff x="1824" y="633"/>
            <a:chExt cx="2834" cy="2849"/>
          </a:xfrm>
        </p:grpSpPr>
        <p:sp>
          <p:nvSpPr>
            <p:cNvPr id="15368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28 w 21600"/>
                <a:gd name="T1" fmla="*/ 78 h 21600"/>
                <a:gd name="T2" fmla="*/ 55 w 21600"/>
                <a:gd name="T3" fmla="*/ 104 h 21600"/>
                <a:gd name="T4" fmla="*/ 35 w 21600"/>
                <a:gd name="T5" fmla="*/ 68 h 21600"/>
                <a:gd name="T6" fmla="*/ 55 w 21600"/>
                <a:gd name="T7" fmla="*/ 34 h 21600"/>
                <a:gd name="T8" fmla="*/ 28 w 21600"/>
                <a:gd name="T9" fmla="*/ 0 h 21600"/>
                <a:gd name="T10" fmla="*/ 2 w 21600"/>
                <a:gd name="T11" fmla="*/ 33 h 21600"/>
                <a:gd name="T12" fmla="*/ 21 w 21600"/>
                <a:gd name="T13" fmla="*/ 66 h 21600"/>
                <a:gd name="T14" fmla="*/ 2 w 21600"/>
                <a:gd name="T15" fmla="*/ 10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5369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55 h 21600"/>
                <a:gd name="T2" fmla="*/ 28 w 21600"/>
                <a:gd name="T3" fmla="*/ 86 h 21600"/>
                <a:gd name="T4" fmla="*/ 70 w 21600"/>
                <a:gd name="T5" fmla="*/ 57 h 21600"/>
                <a:gd name="T6" fmla="*/ 114 w 21600"/>
                <a:gd name="T7" fmla="*/ 86 h 21600"/>
                <a:gd name="T8" fmla="*/ 146 w 21600"/>
                <a:gd name="T9" fmla="*/ 61 h 21600"/>
                <a:gd name="T10" fmla="*/ 114 w 21600"/>
                <a:gd name="T11" fmla="*/ 23 h 21600"/>
                <a:gd name="T12" fmla="*/ 73 w 21600"/>
                <a:gd name="T13" fmla="*/ 0 h 21600"/>
                <a:gd name="T14" fmla="*/ 28 w 21600"/>
                <a:gd name="T15" fmla="*/ 2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5370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20 w 21600"/>
                <a:gd name="T1" fmla="*/ 77 h 21600"/>
                <a:gd name="T2" fmla="*/ 1 w 21600"/>
                <a:gd name="T3" fmla="*/ 113 h 21600"/>
                <a:gd name="T4" fmla="*/ 28 w 21600"/>
                <a:gd name="T5" fmla="*/ 144 h 21600"/>
                <a:gd name="T6" fmla="*/ 52 w 21600"/>
                <a:gd name="T7" fmla="*/ 112 h 21600"/>
                <a:gd name="T8" fmla="*/ 34 w 21600"/>
                <a:gd name="T9" fmla="*/ 73 h 21600"/>
                <a:gd name="T10" fmla="*/ 52 w 21600"/>
                <a:gd name="T11" fmla="*/ 31 h 21600"/>
                <a:gd name="T12" fmla="*/ 27 w 21600"/>
                <a:gd name="T13" fmla="*/ 0 h 21600"/>
                <a:gd name="T14" fmla="*/ 1 w 21600"/>
                <a:gd name="T15" fmla="*/ 3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15371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16 w 21600"/>
                <a:gd name="T1" fmla="*/ 50 h 21600"/>
                <a:gd name="T2" fmla="*/ 118 w 21600"/>
                <a:gd name="T3" fmla="*/ 1 h 21600"/>
                <a:gd name="T4" fmla="*/ 33 w 21600"/>
                <a:gd name="T5" fmla="*/ 2 h 21600"/>
                <a:gd name="T6" fmla="*/ 35 w 21600"/>
                <a:gd name="T7" fmla="*/ 50 h 21600"/>
                <a:gd name="T8" fmla="*/ 75 w 21600"/>
                <a:gd name="T9" fmla="*/ 31 h 21600"/>
                <a:gd name="T10" fmla="*/ 75 w 21600"/>
                <a:gd name="T11" fmla="*/ 21 h 21600"/>
                <a:gd name="T12" fmla="*/ 150 w 21600"/>
                <a:gd name="T13" fmla="*/ 24 h 21600"/>
                <a:gd name="T14" fmla="*/ 0 w 21600"/>
                <a:gd name="T15" fmla="*/ 2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285720" y="2590800"/>
            <a:ext cx="26098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 smtClean="0">
                <a:solidFill>
                  <a:schemeClr val="folHlink"/>
                </a:solidFill>
                <a:latin typeface="Century Gothic" pitchFamily="34" charset="0"/>
              </a:rPr>
              <a:t>PARTICIPACIÓN VOLUNTARIA DE LAS PARTES</a:t>
            </a:r>
            <a:endParaRPr lang="es-ES" sz="2400" b="1" dirty="0">
              <a:solidFill>
                <a:schemeClr val="folHlink"/>
              </a:solidFill>
              <a:latin typeface="Century Gothic" pitchFamily="34" charset="0"/>
            </a:endParaRPr>
          </a:p>
        </p:txBody>
      </p:sp>
      <p:sp>
        <p:nvSpPr>
          <p:cNvPr id="15366" name="Text Box 15"/>
          <p:cNvSpPr txBox="1">
            <a:spLocks noChangeArrowheads="1"/>
          </p:cNvSpPr>
          <p:nvPr/>
        </p:nvSpPr>
        <p:spPr bwMode="auto">
          <a:xfrm>
            <a:off x="428596" y="5357826"/>
            <a:ext cx="80010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 dirty="0" smtClean="0">
                <a:solidFill>
                  <a:schemeClr val="folHlink"/>
                </a:solidFill>
                <a:latin typeface="Century Gothic" pitchFamily="34" charset="0"/>
              </a:rPr>
              <a:t>PARTICIPACIÓN NEUTRAL DE UN TERCERO QUE AYUDA A IDENTIFICAR SUS INTERESES EN DISPUTA</a:t>
            </a:r>
            <a:endParaRPr lang="es-ES" sz="2800" b="1" dirty="0">
              <a:solidFill>
                <a:schemeClr val="folHlink"/>
              </a:solidFill>
              <a:latin typeface="Century Gothic" pitchFamily="34" charset="0"/>
            </a:endParaRPr>
          </a:p>
        </p:txBody>
      </p:sp>
      <p:sp>
        <p:nvSpPr>
          <p:cNvPr id="15367" name="Text Box 16"/>
          <p:cNvSpPr txBox="1">
            <a:spLocks noChangeArrowheads="1"/>
          </p:cNvSpPr>
          <p:nvPr/>
        </p:nvSpPr>
        <p:spPr bwMode="auto">
          <a:xfrm>
            <a:off x="6429388" y="2285992"/>
            <a:ext cx="250033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 smtClean="0">
                <a:solidFill>
                  <a:schemeClr val="folHlink"/>
                </a:solidFill>
                <a:latin typeface="Century Gothic" pitchFamily="34" charset="0"/>
              </a:rPr>
              <a:t>LOS MEDIADORES PUEDEN SER ELEGIDOS POR LAS PARTES O POR EL SISTEMA JUECES DE PAZ</a:t>
            </a:r>
            <a:endParaRPr lang="es-ES" sz="2000" b="1" dirty="0">
              <a:solidFill>
                <a:schemeClr val="folHlink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CARACTERÍSTICAS DEL MEDIADOR</a:t>
            </a:r>
            <a:r>
              <a:rPr lang="es-ES" dirty="0" smtClean="0"/>
              <a:t> 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57158" y="1214422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Como mediador</a:t>
            </a:r>
            <a:r>
              <a:rPr lang="es-ES" sz="2400" dirty="0" smtClean="0"/>
              <a:t> lo hará sin facultades para imponer una decisión. Tal como lo dice la propia palabra el mediador va a mediar entre las partes acercando a ellas soluciones acordes con sus necesidades para que estas las analicen.</a:t>
            </a:r>
            <a:br>
              <a:rPr lang="es-ES" sz="2400" dirty="0" smtClean="0"/>
            </a:br>
            <a:r>
              <a:rPr lang="es-ES" sz="2400" dirty="0" smtClean="0"/>
              <a:t>- No existe acuerdo previo que obligue a las partes a aceptar lo que el mediador disponga.</a:t>
            </a:r>
            <a:br>
              <a:rPr lang="es-ES" sz="2400" dirty="0" smtClean="0"/>
            </a:br>
            <a:r>
              <a:rPr lang="es-ES" sz="2400" dirty="0" smtClean="0"/>
              <a:t>- Es un proceso de corto plazo e interactivo.</a:t>
            </a:r>
            <a:br>
              <a:rPr lang="es-ES" sz="2400" dirty="0" smtClean="0"/>
            </a:br>
            <a:r>
              <a:rPr lang="es-ES" sz="2400" dirty="0" smtClean="0"/>
              <a:t>- Ayuda a consensuar un acuerdo dejando de lado las cargas emocionales negativas.</a:t>
            </a:r>
            <a:br>
              <a:rPr lang="es-ES" sz="2400" dirty="0" smtClean="0"/>
            </a:br>
            <a:r>
              <a:rPr lang="es-ES" sz="2400" dirty="0" smtClean="0"/>
              <a:t>- Los participantes del conflicto confían en la persona que actúa como mediador.</a:t>
            </a:r>
            <a:br>
              <a:rPr lang="es-ES" sz="2400" dirty="0" smtClean="0"/>
            </a:br>
            <a:r>
              <a:rPr lang="es-ES" sz="2400" dirty="0" smtClean="0"/>
              <a:t>- El mediador procurará descubrir los intereses ocultos o subyacentes del conflicto.</a:t>
            </a:r>
            <a:br>
              <a:rPr lang="es-ES" sz="2400" dirty="0" smtClean="0"/>
            </a:br>
            <a:r>
              <a:rPr lang="es-ES" sz="2400" dirty="0" smtClean="0"/>
              <a:t>- El mediador es un tercero que además de ser neutral va a intervenir de forma imparcial y ecuánime.</a:t>
            </a:r>
            <a:br>
              <a:rPr lang="es-ES" sz="2400" dirty="0" smtClean="0"/>
            </a:br>
            <a:endParaRPr lang="es-CO" sz="24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z="5400" b="1" dirty="0" smtClean="0"/>
              <a:t>BÚSQUEDA DE INFORMACIÓN</a:t>
            </a:r>
            <a:endParaRPr lang="es-ES" b="1" dirty="0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57188" y="1500174"/>
            <a:ext cx="457200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6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UN TERCERO NEUTRAL INICIA UNA INDAGACIÓN SOBRE EL CONFLICTO PARA TERMINAR DANDO UNA RECOMENDACIÓN SOBRE LA FORMA DE LOGRAR UN ACUERDO</a:t>
            </a:r>
            <a:endParaRPr lang="es-ES_tradnl" sz="4000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s-ES" sz="36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pic>
        <p:nvPicPr>
          <p:cNvPr id="16388" name="Picture 4" descr="j018649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39543">
            <a:off x="4670425" y="2292350"/>
            <a:ext cx="403225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260</Words>
  <Application>Microsoft Office PowerPoint</Application>
  <PresentationFormat>Presentación en pantalla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LA RESOLUCIÓN DEL CONFLICTO</vt:lpstr>
      <vt:lpstr>PASOS PARA SUPERAR LOS CONFLICTOS </vt:lpstr>
      <vt:lpstr>RESOLUCIÓN ALTERNATIVA DEL CONFLICTO</vt:lpstr>
      <vt:lpstr>NEGOCIACIÓN</vt:lpstr>
      <vt:lpstr>Presentación de PowerPoint</vt:lpstr>
      <vt:lpstr>MEDIACIÓN</vt:lpstr>
      <vt:lpstr>CARACTERÍSTICAS DEL MEDIADOR </vt:lpstr>
      <vt:lpstr>BÚSQUEDA DE INFORMACIÓN</vt:lpstr>
      <vt:lpstr>ARBITRAJE</vt:lpstr>
      <vt:lpstr>CARACTERÍSTICAS DEL ARBITRAJE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RESOLUCIÓN DEL CONFLICTO</dc:title>
  <dc:creator>OMAR LOPERA</dc:creator>
  <cp:lastModifiedBy>USUARIO</cp:lastModifiedBy>
  <cp:revision>11</cp:revision>
  <dcterms:created xsi:type="dcterms:W3CDTF">2011-03-11T02:21:09Z</dcterms:created>
  <dcterms:modified xsi:type="dcterms:W3CDTF">2013-10-15T18:20:30Z</dcterms:modified>
</cp:coreProperties>
</file>