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8" r:id="rId3"/>
    <p:sldId id="259" r:id="rId4"/>
    <p:sldId id="263" r:id="rId5"/>
    <p:sldId id="264" r:id="rId6"/>
    <p:sldId id="265" r:id="rId7"/>
    <p:sldId id="266" r:id="rId8"/>
    <p:sldId id="267" r:id="rId9"/>
    <p:sldId id="268" r:id="rId10"/>
    <p:sldId id="269" r:id="rId11"/>
    <p:sldId id="270" r:id="rId12"/>
    <p:sldId id="271" r:id="rId13"/>
    <p:sldId id="272"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80" autoAdjust="0"/>
  </p:normalViewPr>
  <p:slideViewPr>
    <p:cSldViewPr>
      <p:cViewPr>
        <p:scale>
          <a:sx n="97" d="100"/>
          <a:sy n="97" d="100"/>
        </p:scale>
        <p:origin x="-114" y="-72"/>
      </p:cViewPr>
      <p:guideLst>
        <p:guide orient="horz" pos="2160"/>
        <p:guide pos="2880"/>
      </p:guideLst>
    </p:cSldViewPr>
  </p:slideViewPr>
  <p:outlineViewPr>
    <p:cViewPr>
      <p:scale>
        <a:sx n="33" d="100"/>
        <a:sy n="33" d="100"/>
      </p:scale>
      <p:origin x="0" y="166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2903B3-394A-4C71-8B1A-AF2F756FEC16}" type="datetimeFigureOut">
              <a:rPr lang="es-ES" smtClean="0"/>
              <a:pPr/>
              <a:t>15/10/2013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0B9C5E3-55CF-488C-A928-1823A1E22B5A}"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03B3-394A-4C71-8B1A-AF2F756FEC16}" type="datetimeFigureOut">
              <a:rPr lang="es-ES" smtClean="0"/>
              <a:pPr/>
              <a:t>15/10/2013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9C5E3-55CF-488C-A928-1823A1E22B5A}"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s.wikipedia.org/wiki/Archivo:Pir%C3%A1mide_de_Maslow.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MBLEMA_Y_LOGOTIPO_NEGROS"/>
          <p:cNvPicPr>
            <a:picLocks noGrp="1"/>
          </p:cNvPicPr>
          <p:nvPr>
            <p:ph idx="1"/>
          </p:nvPr>
        </p:nvPicPr>
        <p:blipFill>
          <a:blip r:embed="rId2" cstate="print"/>
          <a:srcRect/>
          <a:stretch>
            <a:fillRect/>
          </a:stretch>
        </p:blipFill>
        <p:spPr bwMode="auto">
          <a:xfrm>
            <a:off x="714348" y="857232"/>
            <a:ext cx="8001056" cy="49292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29600" cy="1143000"/>
          </a:xfrm>
        </p:spPr>
        <p:txBody>
          <a:bodyPr>
            <a:normAutofit fontScale="90000"/>
          </a:bodyPr>
          <a:lstStyle/>
          <a:p>
            <a:r>
              <a:rPr lang="es-CO" sz="6600" dirty="0" smtClean="0">
                <a:latin typeface="Algerian" pitchFamily="82" charset="0"/>
                <a:cs typeface="Arabic Typesetting" pitchFamily="66" charset="-78"/>
              </a:rPr>
              <a:t>CREENCIAS</a:t>
            </a:r>
            <a:br>
              <a:rPr lang="es-CO" sz="6600" dirty="0" smtClean="0">
                <a:latin typeface="Algerian" pitchFamily="82" charset="0"/>
                <a:cs typeface="Arabic Typesetting" pitchFamily="66" charset="-78"/>
              </a:rPr>
            </a:br>
            <a:r>
              <a:rPr lang="es-CO" sz="3100" dirty="0" smtClean="0">
                <a:latin typeface="Algerian" pitchFamily="82" charset="0"/>
                <a:cs typeface="Arabic Typesetting" pitchFamily="66" charset="-78"/>
              </a:rPr>
              <a:t>QUÉ CREEN LAS PARTES SOBRE LA SOLUCIÓN?</a:t>
            </a:r>
            <a:endParaRPr lang="es-CO" sz="6600" dirty="0">
              <a:latin typeface="Algerian" pitchFamily="82" charset="0"/>
              <a:cs typeface="Arabic Typesetting" pitchFamily="66" charset="-78"/>
            </a:endParaRPr>
          </a:p>
        </p:txBody>
      </p:sp>
      <p:sp>
        <p:nvSpPr>
          <p:cNvPr id="3" name="2 Marcador de contenido"/>
          <p:cNvSpPr>
            <a:spLocks noGrp="1"/>
          </p:cNvSpPr>
          <p:nvPr>
            <p:ph idx="1"/>
          </p:nvPr>
        </p:nvSpPr>
        <p:spPr>
          <a:xfrm>
            <a:off x="285720" y="1600200"/>
            <a:ext cx="8572560" cy="4525963"/>
          </a:xfrm>
        </p:spPr>
        <p:txBody>
          <a:bodyPr>
            <a:normAutofit/>
          </a:bodyPr>
          <a:lstStyle/>
          <a:p>
            <a:pPr marL="514350" indent="-514350">
              <a:buNone/>
            </a:pPr>
            <a:r>
              <a:rPr lang="es-CO" sz="2400" b="1" dirty="0" smtClean="0">
                <a:latin typeface="Constantia" pitchFamily="18" charset="0"/>
              </a:rPr>
              <a:t>DEPENDE LAS CULTURAS ORGANIZACIONALES CON RESPECTO AL CONFLICTO Y SUS POSIBLES SOLUCIONES.</a:t>
            </a:r>
          </a:p>
          <a:p>
            <a:pPr marL="514350" indent="-514350">
              <a:buNone/>
            </a:pPr>
            <a:endParaRPr lang="es-CO" sz="3600" b="1" dirty="0" smtClean="0">
              <a:latin typeface="Constantia" pitchFamily="18" charset="0"/>
            </a:endParaRPr>
          </a:p>
        </p:txBody>
      </p:sp>
      <p:pic>
        <p:nvPicPr>
          <p:cNvPr id="5123" name="Picture 3" descr="C:\Users\OMAR LOPERA\AppData\Local\Microsoft\Windows\Temporary Internet Files\Content.IE5\IDBMB8MB\MC900231760[1].wmf"/>
          <p:cNvPicPr>
            <a:picLocks noChangeAspect="1" noChangeArrowheads="1"/>
          </p:cNvPicPr>
          <p:nvPr/>
        </p:nvPicPr>
        <p:blipFill>
          <a:blip r:embed="rId2" cstate="print"/>
          <a:srcRect/>
          <a:stretch>
            <a:fillRect/>
          </a:stretch>
        </p:blipFill>
        <p:spPr bwMode="auto">
          <a:xfrm>
            <a:off x="500034" y="2714620"/>
            <a:ext cx="8286808" cy="414338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29600" cy="1143000"/>
          </a:xfrm>
        </p:spPr>
        <p:txBody>
          <a:bodyPr>
            <a:normAutofit fontScale="90000"/>
          </a:bodyPr>
          <a:lstStyle/>
          <a:p>
            <a:r>
              <a:rPr lang="es-CO" sz="6600" dirty="0" smtClean="0">
                <a:latin typeface="Algerian" pitchFamily="82" charset="0"/>
                <a:cs typeface="Arabic Typesetting" pitchFamily="66" charset="-78"/>
              </a:rPr>
              <a:t>POSTURAS</a:t>
            </a:r>
            <a:br>
              <a:rPr lang="es-CO" sz="6600" dirty="0" smtClean="0">
                <a:latin typeface="Algerian" pitchFamily="82" charset="0"/>
                <a:cs typeface="Arabic Typesetting" pitchFamily="66" charset="-78"/>
              </a:rPr>
            </a:br>
            <a:r>
              <a:rPr lang="es-CO" sz="3100" dirty="0" smtClean="0">
                <a:latin typeface="Algerian" pitchFamily="82" charset="0"/>
                <a:cs typeface="Arabic Typesetting" pitchFamily="66" charset="-78"/>
              </a:rPr>
              <a:t>QUE DARÁ SATISFACCIÓN A LAS PARTES?</a:t>
            </a:r>
            <a:endParaRPr lang="es-CO" sz="6600" dirty="0">
              <a:latin typeface="Algerian" pitchFamily="82" charset="0"/>
              <a:cs typeface="Arabic Typesetting" pitchFamily="66" charset="-78"/>
            </a:endParaRPr>
          </a:p>
        </p:txBody>
      </p:sp>
      <p:sp>
        <p:nvSpPr>
          <p:cNvPr id="3" name="2 Marcador de contenido"/>
          <p:cNvSpPr>
            <a:spLocks noGrp="1"/>
          </p:cNvSpPr>
          <p:nvPr>
            <p:ph idx="1"/>
          </p:nvPr>
        </p:nvSpPr>
        <p:spPr>
          <a:xfrm>
            <a:off x="285720" y="1600200"/>
            <a:ext cx="8572560" cy="4525963"/>
          </a:xfrm>
        </p:spPr>
        <p:txBody>
          <a:bodyPr>
            <a:normAutofit/>
          </a:bodyPr>
          <a:lstStyle/>
          <a:p>
            <a:pPr marL="514350" indent="-514350">
              <a:buNone/>
            </a:pPr>
            <a:r>
              <a:rPr lang="es-CO" sz="2400" b="1" dirty="0" smtClean="0">
                <a:latin typeface="Constantia" pitchFamily="18" charset="0"/>
              </a:rPr>
              <a:t>OJO LOS PRINCIPIOS NO SE NEGOCIAN.</a:t>
            </a:r>
          </a:p>
          <a:p>
            <a:pPr marL="514350" indent="-514350">
              <a:buFont typeface="+mj-lt"/>
              <a:buAutoNum type="arabicPeriod"/>
            </a:pPr>
            <a:r>
              <a:rPr lang="es-CO" sz="2400" b="1" dirty="0" smtClean="0">
                <a:latin typeface="Constantia" pitchFamily="18" charset="0"/>
              </a:rPr>
              <a:t>LAS POSICIONES</a:t>
            </a:r>
            <a:r>
              <a:rPr lang="es-CO" sz="2000" b="1" dirty="0" smtClean="0">
                <a:latin typeface="Constantia" pitchFamily="18" charset="0"/>
              </a:rPr>
              <a:t>. LO QUE LA PARTE CREE QUE QUIERE </a:t>
            </a:r>
            <a:endParaRPr lang="es-CO" sz="2400" b="1" dirty="0" smtClean="0">
              <a:latin typeface="Constantia" pitchFamily="18" charset="0"/>
            </a:endParaRPr>
          </a:p>
          <a:p>
            <a:pPr marL="514350" indent="-514350">
              <a:buFont typeface="+mj-lt"/>
              <a:buAutoNum type="arabicPeriod"/>
            </a:pPr>
            <a:r>
              <a:rPr lang="es-CO" sz="2400" b="1" dirty="0" smtClean="0">
                <a:latin typeface="Constantia" pitchFamily="18" charset="0"/>
              </a:rPr>
              <a:t>LOS INTERESES. ESTÁN MENOS SUJETOS AL DEBATE. </a:t>
            </a:r>
          </a:p>
          <a:p>
            <a:pPr marL="514350" indent="-514350">
              <a:buFont typeface="+mj-lt"/>
              <a:buAutoNum type="arabicPeriod"/>
            </a:pPr>
            <a:r>
              <a:rPr lang="es-CO" sz="2400" b="1" dirty="0" smtClean="0">
                <a:latin typeface="Constantia" pitchFamily="18" charset="0"/>
              </a:rPr>
              <a:t>LAS NECESIDADES. SON MÁS QUE LOS INTERESES MASLOW   </a:t>
            </a:r>
          </a:p>
          <a:p>
            <a:pPr marL="514350" indent="-514350">
              <a:buNone/>
            </a:pPr>
            <a:endParaRPr lang="es-CO" sz="3600" b="1" dirty="0" smtClean="0">
              <a:latin typeface="Constantia" pitchFamily="18" charset="0"/>
            </a:endParaRPr>
          </a:p>
        </p:txBody>
      </p:sp>
      <p:pic>
        <p:nvPicPr>
          <p:cNvPr id="7170" name="Picture 2" descr="C:\Users\OMAR LOPERA\AppData\Local\Microsoft\Windows\Temporary Internet Files\Content.IE5\IDBMB8MB\MP900427740[1].jpg"/>
          <p:cNvPicPr>
            <a:picLocks noChangeAspect="1" noChangeArrowheads="1"/>
          </p:cNvPicPr>
          <p:nvPr/>
        </p:nvPicPr>
        <p:blipFill>
          <a:blip r:embed="rId2" cstate="print"/>
          <a:srcRect/>
          <a:stretch>
            <a:fillRect/>
          </a:stretch>
        </p:blipFill>
        <p:spPr bwMode="auto">
          <a:xfrm>
            <a:off x="2857488" y="3500438"/>
            <a:ext cx="3643338" cy="307183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lstStyle/>
          <a:p>
            <a:r>
              <a:rPr lang="es-ES" dirty="0" smtClean="0">
                <a:latin typeface="Algerian" pitchFamily="82" charset="0"/>
              </a:rPr>
              <a:t>PIRÁMIDE DE MASLOW</a:t>
            </a:r>
            <a:endParaRPr lang="es-ES" dirty="0">
              <a:latin typeface="Algerian" pitchFamily="82" charset="0"/>
            </a:endParaRPr>
          </a:p>
        </p:txBody>
      </p:sp>
      <p:pic>
        <p:nvPicPr>
          <p:cNvPr id="6146" name="Picture 2" descr="http://upload.wikimedia.org/wikipedia/commons/thumb/7/76/Pir%C3%A1mide_de_Maslow.svg/400px-Pir%C3%A1mide_de_Maslow.svg.png">
            <a:hlinkClick r:id="rId2"/>
          </p:cNvPr>
          <p:cNvPicPr>
            <a:picLocks noChangeAspect="1" noChangeArrowheads="1"/>
          </p:cNvPicPr>
          <p:nvPr/>
        </p:nvPicPr>
        <p:blipFill>
          <a:blip r:embed="rId3" cstate="print"/>
          <a:srcRect/>
          <a:stretch>
            <a:fillRect/>
          </a:stretch>
        </p:blipFill>
        <p:spPr bwMode="auto">
          <a:xfrm>
            <a:off x="357158" y="1214422"/>
            <a:ext cx="8501122" cy="521497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072230"/>
          </a:xfrm>
        </p:spPr>
        <p:txBody>
          <a:bodyPr>
            <a:normAutofit fontScale="92500"/>
          </a:bodyPr>
          <a:lstStyle/>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buNone/>
            </a:pPr>
            <a:endParaRPr lang="es-CO" dirty="0" smtClean="0"/>
          </a:p>
          <a:p>
            <a:pPr algn="ctr">
              <a:buNone/>
            </a:pPr>
            <a:endParaRPr lang="es-CO" dirty="0" smtClean="0"/>
          </a:p>
          <a:p>
            <a:pPr algn="ctr">
              <a:buNone/>
            </a:pPr>
            <a:r>
              <a:rPr lang="es-CO" sz="4000" b="1" i="1" dirty="0" smtClean="0"/>
              <a:t>GRACIAS POR DARME LA OPORTUNIDAD DE COMPARTIR CON USTEDES.    </a:t>
            </a:r>
          </a:p>
          <a:p>
            <a:pPr algn="ctr">
              <a:buNone/>
            </a:pPr>
            <a:r>
              <a:rPr lang="es-CO" sz="4000" b="1" i="1" dirty="0" smtClean="0"/>
              <a:t>OMAR</a:t>
            </a:r>
            <a:endParaRPr lang="es-CO" sz="4000" b="1" i="1" dirty="0"/>
          </a:p>
        </p:txBody>
      </p:sp>
      <p:pic>
        <p:nvPicPr>
          <p:cNvPr id="4" name="Picture 6" descr="C:\Users\OMAR LOPERA\AppData\Local\Microsoft\Windows\Temporary Internet Files\Content.IE5\LL4A0ZBE\MP900402058[1].jpg"/>
          <p:cNvPicPr>
            <a:picLocks noChangeAspect="1" noChangeArrowheads="1"/>
          </p:cNvPicPr>
          <p:nvPr/>
        </p:nvPicPr>
        <p:blipFill>
          <a:blip r:embed="rId2" cstate="print"/>
          <a:srcRect/>
          <a:stretch>
            <a:fillRect/>
          </a:stretch>
        </p:blipFill>
        <p:spPr bwMode="auto">
          <a:xfrm>
            <a:off x="6643702" y="0"/>
            <a:ext cx="1785926" cy="1785926"/>
          </a:xfrm>
          <a:prstGeom prst="rect">
            <a:avLst/>
          </a:prstGeom>
          <a:noFill/>
        </p:spPr>
      </p:pic>
      <p:pic>
        <p:nvPicPr>
          <p:cNvPr id="5" name="Picture 8" descr="C:\Users\OMAR LOPERA\AppData\Local\Microsoft\Windows\Temporary Internet Files\Content.IE5\IDBMB8MB\MP900402051[1].jpg"/>
          <p:cNvPicPr>
            <a:picLocks noChangeAspect="1" noChangeArrowheads="1"/>
          </p:cNvPicPr>
          <p:nvPr/>
        </p:nvPicPr>
        <p:blipFill>
          <a:blip r:embed="rId3" cstate="print"/>
          <a:srcRect/>
          <a:stretch>
            <a:fillRect/>
          </a:stretch>
        </p:blipFill>
        <p:spPr bwMode="auto">
          <a:xfrm>
            <a:off x="3643306" y="0"/>
            <a:ext cx="2071702" cy="1730613"/>
          </a:xfrm>
          <a:prstGeom prst="rect">
            <a:avLst/>
          </a:prstGeom>
          <a:noFill/>
        </p:spPr>
      </p:pic>
      <p:pic>
        <p:nvPicPr>
          <p:cNvPr id="6" name="Picture 9" descr="C:\Users\OMAR LOPERA\AppData\Local\Microsoft\Windows\Temporary Internet Files\Content.IE5\IDBMB8MB\MP900403665[1].jpg"/>
          <p:cNvPicPr>
            <a:picLocks noChangeAspect="1" noChangeArrowheads="1"/>
          </p:cNvPicPr>
          <p:nvPr/>
        </p:nvPicPr>
        <p:blipFill>
          <a:blip r:embed="rId4" cstate="print"/>
          <a:srcRect/>
          <a:stretch>
            <a:fillRect/>
          </a:stretch>
        </p:blipFill>
        <p:spPr bwMode="auto">
          <a:xfrm>
            <a:off x="571472" y="71414"/>
            <a:ext cx="2000264" cy="1643074"/>
          </a:xfrm>
          <a:prstGeom prst="rect">
            <a:avLst/>
          </a:prstGeom>
          <a:noFill/>
        </p:spPr>
      </p:pic>
      <p:pic>
        <p:nvPicPr>
          <p:cNvPr id="7" name="Picture 10" descr="C:\Users\OMAR LOPERA\AppData\Local\Microsoft\Windows\Temporary Internet Files\Content.IE5\LL4A0ZBE\MP900178955[1].jpg"/>
          <p:cNvPicPr>
            <a:picLocks noChangeAspect="1" noChangeArrowheads="1"/>
          </p:cNvPicPr>
          <p:nvPr/>
        </p:nvPicPr>
        <p:blipFill>
          <a:blip r:embed="rId5" cstate="print"/>
          <a:srcRect/>
          <a:stretch>
            <a:fillRect/>
          </a:stretch>
        </p:blipFill>
        <p:spPr bwMode="auto">
          <a:xfrm>
            <a:off x="500034" y="1714488"/>
            <a:ext cx="7929618" cy="271464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714356"/>
            <a:ext cx="8725466" cy="55092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EL </a:t>
            </a:r>
          </a:p>
          <a:p>
            <a:pPr algn="ctr"/>
            <a:r>
              <a:rPr lang="es-E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CONFLICTO</a:t>
            </a:r>
          </a:p>
          <a:p>
            <a:pPr algn="ctr"/>
            <a:endPar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a:p>
            <a:pPr algn="ctr"/>
            <a:endPar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a:p>
            <a:pPr algn="ctr"/>
            <a:endPar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a:p>
            <a:pPr algn="ctr"/>
            <a:r>
              <a:rPr lang="es-E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PROFESOR</a:t>
            </a:r>
          </a:p>
          <a:p>
            <a:pPr algn="ctr"/>
            <a:r>
              <a:rPr lang="es-E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OMAR ALFONSO LOPERA GÓMEZ</a:t>
            </a:r>
            <a:endParaRPr lang="es-E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pic>
        <p:nvPicPr>
          <p:cNvPr id="5" name="Picture 5" descr="C:\Users\OMAR LOPERA\AppData\Local\Microsoft\Windows\Temporary Internet Files\Content.IE5\6AQIMKDK\MC900056954[1].wmf"/>
          <p:cNvPicPr>
            <a:picLocks noChangeAspect="1" noChangeArrowheads="1"/>
          </p:cNvPicPr>
          <p:nvPr/>
        </p:nvPicPr>
        <p:blipFill>
          <a:blip r:embed="rId2" cstate="print"/>
          <a:srcRect/>
          <a:stretch>
            <a:fillRect/>
          </a:stretch>
        </p:blipFill>
        <p:spPr bwMode="auto">
          <a:xfrm>
            <a:off x="2500298" y="2643182"/>
            <a:ext cx="3929090" cy="228601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cs typeface="Arabic Typesetting" pitchFamily="66" charset="-78"/>
              </a:rPr>
              <a:t>EL CONFLICTO</a:t>
            </a:r>
            <a:endParaRPr lang="es-CO" dirty="0">
              <a:latin typeface="Algerian" pitchFamily="82" charset="0"/>
              <a:cs typeface="Arabic Typesetting" pitchFamily="66" charset="-78"/>
            </a:endParaRPr>
          </a:p>
        </p:txBody>
      </p:sp>
      <p:sp>
        <p:nvSpPr>
          <p:cNvPr id="3" name="2 Marcador de contenido"/>
          <p:cNvSpPr>
            <a:spLocks noGrp="1"/>
          </p:cNvSpPr>
          <p:nvPr>
            <p:ph idx="1"/>
          </p:nvPr>
        </p:nvSpPr>
        <p:spPr>
          <a:xfrm>
            <a:off x="457200" y="1124744"/>
            <a:ext cx="8229600" cy="5001419"/>
          </a:xfrm>
        </p:spPr>
        <p:txBody>
          <a:bodyPr>
            <a:normAutofit/>
          </a:bodyPr>
          <a:lstStyle/>
          <a:p>
            <a:pPr>
              <a:buNone/>
            </a:pPr>
            <a:r>
              <a:rPr lang="es-CO" sz="2800" b="1" dirty="0" smtClean="0">
                <a:latin typeface="Constantia" pitchFamily="18" charset="0"/>
              </a:rPr>
              <a:t>SON INHERENTES A LA DINÁMICA SOCIAL.</a:t>
            </a:r>
          </a:p>
          <a:p>
            <a:pPr>
              <a:buNone/>
            </a:pPr>
            <a:r>
              <a:rPr lang="es-CO" sz="2800" b="1" dirty="0" smtClean="0">
                <a:latin typeface="Constantia" pitchFamily="18" charset="0"/>
              </a:rPr>
              <a:t>CONNOTACIÓNES NEGATIVAS: SEPARACIÓN, RUPTURA, DIFICULTAD,FALTA DE ARMONÍA, AUSENCIA DE PAZ, LUCHA ARMADA.</a:t>
            </a:r>
          </a:p>
          <a:p>
            <a:pPr>
              <a:buNone/>
            </a:pPr>
            <a:r>
              <a:rPr lang="es-CO" sz="2800" b="1" dirty="0" smtClean="0">
                <a:latin typeface="Constantia" pitchFamily="18" charset="0"/>
              </a:rPr>
              <a:t>CONNOTACIÓN POSITIVA:</a:t>
            </a:r>
          </a:p>
          <a:p>
            <a:pPr>
              <a:buNone/>
            </a:pPr>
            <a:r>
              <a:rPr lang="es-CO" sz="2800" b="1" dirty="0" smtClean="0">
                <a:latin typeface="Constantia" pitchFamily="18" charset="0"/>
              </a:rPr>
              <a:t>OPORTUNIDAD DE </a:t>
            </a:r>
          </a:p>
          <a:p>
            <a:pPr>
              <a:buNone/>
            </a:pPr>
            <a:r>
              <a:rPr lang="es-CO" sz="2800" b="1" dirty="0" smtClean="0">
                <a:latin typeface="Constantia" pitchFamily="18" charset="0"/>
              </a:rPr>
              <a:t>CRECER</a:t>
            </a:r>
            <a:endParaRPr lang="es-CO" sz="2800" b="1" dirty="0">
              <a:latin typeface="Constantia" pitchFamily="18" charset="0"/>
            </a:endParaRPr>
          </a:p>
        </p:txBody>
      </p:sp>
      <p:pic>
        <p:nvPicPr>
          <p:cNvPr id="4" name="Picture 2" descr="C:\Users\OMAR LOPERA\AppData\Local\Microsoft\Windows\Temporary Internet Files\Content.IE5\KX0I66L2\MC900216960[1].wmf"/>
          <p:cNvPicPr>
            <a:picLocks noChangeAspect="1" noChangeArrowheads="1"/>
          </p:cNvPicPr>
          <p:nvPr/>
        </p:nvPicPr>
        <p:blipFill>
          <a:blip r:embed="rId2" cstate="print"/>
          <a:srcRect/>
          <a:stretch>
            <a:fillRect/>
          </a:stretch>
        </p:blipFill>
        <p:spPr bwMode="auto">
          <a:xfrm>
            <a:off x="2987824" y="3068960"/>
            <a:ext cx="5789328" cy="378904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cs typeface="Arabic Typesetting" pitchFamily="66" charset="-78"/>
              </a:rPr>
              <a:t>NATURALEZA DEL CONFLICTO</a:t>
            </a:r>
            <a:endParaRPr lang="es-CO" dirty="0">
              <a:latin typeface="Algerian" pitchFamily="82" charset="0"/>
              <a:cs typeface="Arabic Typesetting" pitchFamily="66" charset="-78"/>
            </a:endParaRPr>
          </a:p>
        </p:txBody>
      </p:sp>
      <p:sp>
        <p:nvSpPr>
          <p:cNvPr id="3" name="2 Marcador de contenido"/>
          <p:cNvSpPr>
            <a:spLocks noGrp="1"/>
          </p:cNvSpPr>
          <p:nvPr>
            <p:ph idx="1"/>
          </p:nvPr>
        </p:nvSpPr>
        <p:spPr>
          <a:xfrm>
            <a:off x="251520" y="1196752"/>
            <a:ext cx="8229600" cy="4525963"/>
          </a:xfrm>
        </p:spPr>
        <p:txBody>
          <a:bodyPr>
            <a:normAutofit/>
          </a:bodyPr>
          <a:lstStyle/>
          <a:p>
            <a:pPr>
              <a:buNone/>
            </a:pPr>
            <a:r>
              <a:rPr lang="es-CO" sz="2800" b="1" dirty="0" smtClean="0">
                <a:latin typeface="Constantia" pitchFamily="18" charset="0"/>
              </a:rPr>
              <a:t>ESTÁ INMERSO EN  CASI TODAS LAS SITUACIONES DEL ORDEN EDUCATIVO, EXISTE EN LOS ESPACIOS ÁULICOS, EN LAS SALAS DE PROFESORES, EN LOS GRUPOS DE ESTUDIANTES, ENTRE LOS DIRECTIVOS, PADRES DE FAMILIA EN EL SISTEMA Y EN EL SECTOR. </a:t>
            </a:r>
          </a:p>
        </p:txBody>
      </p:sp>
      <p:pic>
        <p:nvPicPr>
          <p:cNvPr id="5" name="Picture 3" descr="C:\Users\OMAR LOPERA\AppData\Local\Microsoft\Windows\Temporary Internet Files\Content.IE5\6AQIMKDK\MP900449074[1].jpg"/>
          <p:cNvPicPr>
            <a:picLocks noChangeAspect="1" noChangeArrowheads="1"/>
          </p:cNvPicPr>
          <p:nvPr/>
        </p:nvPicPr>
        <p:blipFill>
          <a:blip r:embed="rId2" cstate="print"/>
          <a:srcRect/>
          <a:stretch>
            <a:fillRect/>
          </a:stretch>
        </p:blipFill>
        <p:spPr bwMode="auto">
          <a:xfrm>
            <a:off x="251520" y="4214818"/>
            <a:ext cx="8678198" cy="2428892"/>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cs typeface="Arabic Typesetting" pitchFamily="66" charset="-78"/>
              </a:rPr>
              <a:t>MANERAS DE VER EL CONFLICTO</a:t>
            </a:r>
            <a:endParaRPr lang="es-CO" dirty="0">
              <a:latin typeface="Algerian" pitchFamily="82" charset="0"/>
              <a:cs typeface="Arabic Typesetting" pitchFamily="66" charset="-78"/>
            </a:endParaRPr>
          </a:p>
        </p:txBody>
      </p:sp>
      <p:sp>
        <p:nvSpPr>
          <p:cNvPr id="3" name="2 Marcador de contenido"/>
          <p:cNvSpPr>
            <a:spLocks noGrp="1"/>
          </p:cNvSpPr>
          <p:nvPr>
            <p:ph idx="1"/>
          </p:nvPr>
        </p:nvSpPr>
        <p:spPr>
          <a:xfrm>
            <a:off x="457200" y="1600200"/>
            <a:ext cx="4043362" cy="4525963"/>
          </a:xfrm>
        </p:spPr>
        <p:txBody>
          <a:bodyPr>
            <a:normAutofit fontScale="92500"/>
          </a:bodyPr>
          <a:lstStyle/>
          <a:p>
            <a:pPr marL="514350" indent="-514350">
              <a:buFont typeface="+mj-lt"/>
              <a:buAutoNum type="arabicPeriod"/>
            </a:pPr>
            <a:r>
              <a:rPr lang="es-CO" sz="4800" b="1" dirty="0" smtClean="0">
                <a:latin typeface="Constantia" pitchFamily="18" charset="0"/>
              </a:rPr>
              <a:t>ORIGENES.</a:t>
            </a:r>
          </a:p>
          <a:p>
            <a:pPr marL="514350" indent="-514350">
              <a:buFont typeface="+mj-lt"/>
              <a:buAutoNum type="arabicPeriod"/>
            </a:pPr>
            <a:r>
              <a:rPr lang="es-CO" sz="4800" b="1" dirty="0" smtClean="0">
                <a:latin typeface="Constantia" pitchFamily="18" charset="0"/>
              </a:rPr>
              <a:t>FUENTES</a:t>
            </a:r>
          </a:p>
          <a:p>
            <a:pPr marL="514350" indent="-514350">
              <a:buFont typeface="+mj-lt"/>
              <a:buAutoNum type="arabicPeriod"/>
            </a:pPr>
            <a:r>
              <a:rPr lang="es-CO" sz="4800" b="1" dirty="0" smtClean="0">
                <a:latin typeface="Constantia" pitchFamily="18" charset="0"/>
              </a:rPr>
              <a:t>TIPOS</a:t>
            </a:r>
          </a:p>
          <a:p>
            <a:pPr marL="514350" indent="-514350">
              <a:buFont typeface="+mj-lt"/>
              <a:buAutoNum type="arabicPeriod"/>
            </a:pPr>
            <a:r>
              <a:rPr lang="es-CO" sz="4800" b="1" dirty="0" smtClean="0">
                <a:latin typeface="Constantia" pitchFamily="18" charset="0"/>
              </a:rPr>
              <a:t>CREENCIAS</a:t>
            </a:r>
          </a:p>
          <a:p>
            <a:pPr marL="514350" indent="-514350">
              <a:buFont typeface="+mj-lt"/>
              <a:buAutoNum type="arabicPeriod"/>
            </a:pPr>
            <a:r>
              <a:rPr lang="es-CO" sz="4800" b="1" dirty="0" smtClean="0">
                <a:latin typeface="Constantia" pitchFamily="18" charset="0"/>
              </a:rPr>
              <a:t>POSTURAS</a:t>
            </a:r>
          </a:p>
        </p:txBody>
      </p:sp>
      <p:pic>
        <p:nvPicPr>
          <p:cNvPr id="6" name="Picture 6" descr="C:\Users\OMAR LOPERA\AppData\Local\Microsoft\Windows\Temporary Internet Files\Content.IE5\LL4A0ZBE\MP900438655[1].jpg"/>
          <p:cNvPicPr>
            <a:picLocks noChangeAspect="1" noChangeArrowheads="1"/>
          </p:cNvPicPr>
          <p:nvPr/>
        </p:nvPicPr>
        <p:blipFill>
          <a:blip r:embed="rId2" cstate="print"/>
          <a:srcRect/>
          <a:stretch>
            <a:fillRect/>
          </a:stretch>
        </p:blipFill>
        <p:spPr bwMode="auto">
          <a:xfrm>
            <a:off x="4633408" y="1428736"/>
            <a:ext cx="4217697" cy="478634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6600" dirty="0" smtClean="0">
                <a:latin typeface="Algerian" pitchFamily="82" charset="0"/>
                <a:cs typeface="Arabic Typesetting" pitchFamily="66" charset="-78"/>
              </a:rPr>
              <a:t>ORÍGENES</a:t>
            </a:r>
            <a:br>
              <a:rPr lang="es-CO" sz="6600" dirty="0" smtClean="0">
                <a:latin typeface="Algerian" pitchFamily="82" charset="0"/>
                <a:cs typeface="Arabic Typesetting" pitchFamily="66" charset="-78"/>
              </a:rPr>
            </a:br>
            <a:r>
              <a:rPr lang="es-CO" sz="3100" dirty="0" smtClean="0">
                <a:latin typeface="Algerian" pitchFamily="82" charset="0"/>
                <a:cs typeface="Arabic Typesetting" pitchFamily="66" charset="-78"/>
              </a:rPr>
              <a:t>QUIÉN ESTÁ INVOLUCRADO?</a:t>
            </a:r>
            <a:endParaRPr lang="es-CO" sz="6600" dirty="0">
              <a:latin typeface="Algerian" pitchFamily="82" charset="0"/>
              <a:cs typeface="Arabic Typesetting" pitchFamily="66" charset="-78"/>
            </a:endParaRPr>
          </a:p>
        </p:txBody>
      </p:sp>
      <p:sp>
        <p:nvSpPr>
          <p:cNvPr id="3" name="2 Marcador de contenido"/>
          <p:cNvSpPr>
            <a:spLocks noGrp="1"/>
          </p:cNvSpPr>
          <p:nvPr>
            <p:ph idx="1"/>
          </p:nvPr>
        </p:nvSpPr>
        <p:spPr>
          <a:xfrm>
            <a:off x="457200" y="1600200"/>
            <a:ext cx="8363272" cy="4525963"/>
          </a:xfrm>
        </p:spPr>
        <p:txBody>
          <a:bodyPr>
            <a:normAutofit/>
          </a:bodyPr>
          <a:lstStyle/>
          <a:p>
            <a:pPr marL="514350" indent="-514350">
              <a:buNone/>
            </a:pPr>
            <a:r>
              <a:rPr lang="es-CO" sz="2800" b="1" dirty="0" smtClean="0">
                <a:latin typeface="Constantia" pitchFamily="18" charset="0"/>
              </a:rPr>
              <a:t>LA CULTURA. LA DIFERENCIA O SIMILITUD DE LOS ELEMENTOS CULTURALES IMPACTA SOBRE EL CONFLICTO.</a:t>
            </a:r>
          </a:p>
          <a:p>
            <a:pPr marL="514350" indent="-514350">
              <a:buNone/>
            </a:pPr>
            <a:r>
              <a:rPr lang="es-CO" sz="2800" b="1" dirty="0" smtClean="0">
                <a:latin typeface="Constantia" pitchFamily="18" charset="0"/>
              </a:rPr>
              <a:t>CULTURA DIFERENTE EN CUANTO A  ILUSTRACIÓN, EDUCACIÓN Y  CIVILIZACIÓN. </a:t>
            </a:r>
          </a:p>
        </p:txBody>
      </p:sp>
      <p:pic>
        <p:nvPicPr>
          <p:cNvPr id="3079" name="Picture 7" descr="C:\Users\OMAR LOPERA\AppData\Local\Microsoft\Windows\Temporary Internet Files\Content.IE5\6AQIMKDK\MC900438634[1].jpg"/>
          <p:cNvPicPr>
            <a:picLocks noChangeAspect="1" noChangeArrowheads="1"/>
          </p:cNvPicPr>
          <p:nvPr/>
        </p:nvPicPr>
        <p:blipFill>
          <a:blip r:embed="rId2" cstate="print"/>
          <a:srcRect/>
          <a:stretch>
            <a:fillRect/>
          </a:stretch>
        </p:blipFill>
        <p:spPr bwMode="auto">
          <a:xfrm>
            <a:off x="395536" y="4221088"/>
            <a:ext cx="8489032" cy="2636912"/>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6600" dirty="0" smtClean="0">
                <a:latin typeface="Algerian" pitchFamily="82" charset="0"/>
                <a:cs typeface="Arabic Typesetting" pitchFamily="66" charset="-78"/>
              </a:rPr>
              <a:t>FUENTES</a:t>
            </a:r>
            <a:br>
              <a:rPr lang="es-CO" sz="6600" dirty="0" smtClean="0">
                <a:latin typeface="Algerian" pitchFamily="82" charset="0"/>
                <a:cs typeface="Arabic Typesetting" pitchFamily="66" charset="-78"/>
              </a:rPr>
            </a:br>
            <a:r>
              <a:rPr lang="es-CO" sz="4000" dirty="0" smtClean="0">
                <a:latin typeface="Algerian" pitchFamily="82" charset="0"/>
                <a:cs typeface="Arabic Typesetting" pitchFamily="66" charset="-78"/>
              </a:rPr>
              <a:t>CUÁL ES EL MOTIVO?</a:t>
            </a:r>
            <a:endParaRPr lang="es-CO" sz="6600" dirty="0">
              <a:latin typeface="Algerian" pitchFamily="82" charset="0"/>
              <a:cs typeface="Arabic Typesetting" pitchFamily="66" charset="-78"/>
            </a:endParaRPr>
          </a:p>
        </p:txBody>
      </p:sp>
      <p:sp>
        <p:nvSpPr>
          <p:cNvPr id="3" name="2 Marcador de contenido"/>
          <p:cNvSpPr>
            <a:spLocks noGrp="1"/>
          </p:cNvSpPr>
          <p:nvPr>
            <p:ph idx="1"/>
          </p:nvPr>
        </p:nvSpPr>
        <p:spPr/>
        <p:txBody>
          <a:bodyPr>
            <a:normAutofit/>
          </a:bodyPr>
          <a:lstStyle/>
          <a:p>
            <a:pPr marL="514350" indent="-514350">
              <a:buFont typeface="+mj-lt"/>
              <a:buAutoNum type="arabicPeriod"/>
            </a:pPr>
            <a:endParaRPr lang="es-CO" sz="2800" b="1" dirty="0" smtClean="0">
              <a:latin typeface="Constantia" pitchFamily="18" charset="0"/>
            </a:endParaRPr>
          </a:p>
          <a:p>
            <a:pPr marL="514350" indent="-514350">
              <a:buFont typeface="+mj-lt"/>
              <a:buAutoNum type="arabicPeriod"/>
            </a:pPr>
            <a:endParaRPr lang="es-CO" sz="2800" b="1" dirty="0" smtClean="0">
              <a:latin typeface="Constantia" pitchFamily="18" charset="0"/>
            </a:endParaRPr>
          </a:p>
          <a:p>
            <a:pPr marL="514350" indent="-514350">
              <a:buNone/>
            </a:pPr>
            <a:endParaRPr lang="es-CO" sz="2800" b="1" dirty="0" smtClean="0">
              <a:latin typeface="Constantia" pitchFamily="18" charset="0"/>
            </a:endParaRPr>
          </a:p>
          <a:p>
            <a:pPr marL="514350" indent="-514350">
              <a:buFont typeface="+mj-lt"/>
              <a:buAutoNum type="arabicPeriod"/>
            </a:pPr>
            <a:endParaRPr lang="es-CO" sz="2800" b="1" dirty="0" smtClean="0">
              <a:latin typeface="Constantia" pitchFamily="18" charset="0"/>
            </a:endParaRPr>
          </a:p>
          <a:p>
            <a:pPr marL="514350" indent="-514350">
              <a:buFont typeface="+mj-lt"/>
              <a:buAutoNum type="arabicPeriod"/>
            </a:pPr>
            <a:r>
              <a:rPr lang="es-CO" sz="2800" b="1" dirty="0" smtClean="0">
                <a:latin typeface="Constantia" pitchFamily="18" charset="0"/>
              </a:rPr>
              <a:t>LA OPOSICIÓN EN LA  ESCASEZ, EL CONTROL, EL ACCESO, LA POSESIÓN, EL TERRITORIO, EL ESPACIO, EL TIEMPO, ETC.</a:t>
            </a:r>
          </a:p>
          <a:p>
            <a:pPr marL="514350" indent="-514350">
              <a:buFont typeface="+mj-lt"/>
              <a:buAutoNum type="arabicPeriod"/>
            </a:pPr>
            <a:r>
              <a:rPr lang="es-CO" sz="2800" b="1" dirty="0" smtClean="0">
                <a:latin typeface="Constantia" pitchFamily="18" charset="0"/>
              </a:rPr>
              <a:t>C. MOORE (RELACIONES, VALORES, DATOS, INTERESES O ESTRUCTURAS).</a:t>
            </a:r>
          </a:p>
        </p:txBody>
      </p:sp>
      <p:pic>
        <p:nvPicPr>
          <p:cNvPr id="1026" name="Picture 2" descr="C:\Users\OMAR LOPERA\AppData\Local\Microsoft\Windows\Temporary Internet Files\Content.IE5\IDBMB8MB\MC900078734[1].wmf"/>
          <p:cNvPicPr>
            <a:picLocks noChangeAspect="1" noChangeArrowheads="1"/>
          </p:cNvPicPr>
          <p:nvPr/>
        </p:nvPicPr>
        <p:blipFill>
          <a:blip r:embed="rId2" cstate="print"/>
          <a:srcRect/>
          <a:stretch>
            <a:fillRect/>
          </a:stretch>
        </p:blipFill>
        <p:spPr bwMode="auto">
          <a:xfrm>
            <a:off x="2786050" y="1622425"/>
            <a:ext cx="3286148" cy="2020889"/>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6600" dirty="0" smtClean="0">
                <a:latin typeface="Algerian" pitchFamily="82" charset="0"/>
                <a:cs typeface="Arabic Typesetting" pitchFamily="66" charset="-78"/>
              </a:rPr>
              <a:t>FUENTES</a:t>
            </a:r>
            <a:endParaRPr lang="es-CO" sz="6600" dirty="0">
              <a:latin typeface="Algerian" pitchFamily="82" charset="0"/>
              <a:cs typeface="Arabic Typesetting" pitchFamily="66" charset="-78"/>
            </a:endParaRPr>
          </a:p>
        </p:txBody>
      </p:sp>
      <p:sp>
        <p:nvSpPr>
          <p:cNvPr id="3" name="2 Marcador de contenido"/>
          <p:cNvSpPr>
            <a:spLocks noGrp="1"/>
          </p:cNvSpPr>
          <p:nvPr>
            <p:ph idx="1"/>
          </p:nvPr>
        </p:nvSpPr>
        <p:spPr/>
        <p:txBody>
          <a:bodyPr>
            <a:normAutofit/>
          </a:bodyPr>
          <a:lstStyle/>
          <a:p>
            <a:pPr marL="514350" indent="-514350">
              <a:buNone/>
            </a:pPr>
            <a:r>
              <a:rPr lang="es-CO" sz="2800" b="1" dirty="0" smtClean="0">
                <a:latin typeface="Constantia" pitchFamily="18" charset="0"/>
              </a:rPr>
              <a:t>3.   GLASER (LAS NECESIDADES DE: PERTENECER, TENER PODER, LIBERTAD Y DE DIVERTIRSE)</a:t>
            </a:r>
          </a:p>
          <a:p>
            <a:pPr marL="514350" indent="-514350">
              <a:buNone/>
            </a:pPr>
            <a:r>
              <a:rPr lang="es-CO" sz="2800" b="1" dirty="0" smtClean="0">
                <a:latin typeface="Constantia" pitchFamily="18" charset="0"/>
              </a:rPr>
              <a:t>4.   WALL (INTERDEPENDENCIA, DIFERENCIAS    Y  DIFERENTES PERCEPCIONES) </a:t>
            </a:r>
          </a:p>
          <a:p>
            <a:pPr marL="514350" indent="-514350">
              <a:buAutoNum type="arabicPeriod" startAt="5"/>
            </a:pPr>
            <a:r>
              <a:rPr lang="es-CO" sz="2800" b="1" dirty="0" smtClean="0">
                <a:latin typeface="Constantia" pitchFamily="18" charset="0"/>
              </a:rPr>
              <a:t>TICHY</a:t>
            </a:r>
          </a:p>
          <a:p>
            <a:pPr marL="514350" indent="-514350">
              <a:buNone/>
            </a:pPr>
            <a:r>
              <a:rPr lang="es-CO" sz="2800" b="1" dirty="0" smtClean="0">
                <a:latin typeface="Constantia" pitchFamily="18" charset="0"/>
              </a:rPr>
              <a:t>5.1   TÉCNICO. POR DISEÑO</a:t>
            </a:r>
          </a:p>
          <a:p>
            <a:pPr marL="514350" indent="-514350">
              <a:buNone/>
            </a:pPr>
            <a:r>
              <a:rPr lang="es-CO" sz="2800" b="1" dirty="0" smtClean="0">
                <a:latin typeface="Constantia" pitchFamily="18" charset="0"/>
              </a:rPr>
              <a:t>5.2   POLÍTICO. POR PREMIOS O CASTIGOS.</a:t>
            </a:r>
          </a:p>
          <a:p>
            <a:pPr marL="514350" indent="-514350">
              <a:buNone/>
            </a:pPr>
            <a:r>
              <a:rPr lang="es-CO" sz="2800" b="1" dirty="0" smtClean="0">
                <a:latin typeface="Constantia" pitchFamily="18" charset="0"/>
              </a:rPr>
              <a:t>5.3   </a:t>
            </a:r>
            <a:r>
              <a:rPr lang="es-CO" sz="2400" b="1" dirty="0" smtClean="0">
                <a:latin typeface="Constantia" pitchFamily="18" charset="0"/>
              </a:rPr>
              <a:t>CULTURAL. POR NORMAS Y VALORES SUPUESTOS</a:t>
            </a: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6600" dirty="0" smtClean="0">
                <a:latin typeface="Algerian" pitchFamily="82" charset="0"/>
                <a:cs typeface="Arabic Typesetting" pitchFamily="66" charset="-78"/>
              </a:rPr>
              <a:t>TIPOS</a:t>
            </a:r>
            <a:br>
              <a:rPr lang="es-CO" sz="6600" dirty="0" smtClean="0">
                <a:latin typeface="Algerian" pitchFamily="82" charset="0"/>
                <a:cs typeface="Arabic Typesetting" pitchFamily="66" charset="-78"/>
              </a:rPr>
            </a:br>
            <a:r>
              <a:rPr lang="es-CO" sz="3600" dirty="0" smtClean="0">
                <a:latin typeface="Algerian" pitchFamily="82" charset="0"/>
                <a:cs typeface="Arabic Typesetting" pitchFamily="66" charset="-78"/>
              </a:rPr>
              <a:t>POR DÓNDE ES MÁS VIABLE SU SOLUCIÓN?</a:t>
            </a:r>
            <a:endParaRPr lang="es-CO" sz="6600" dirty="0">
              <a:latin typeface="Algerian" pitchFamily="82" charset="0"/>
              <a:cs typeface="Arabic Typesetting" pitchFamily="66" charset="-78"/>
            </a:endParaRPr>
          </a:p>
        </p:txBody>
      </p:sp>
      <p:sp>
        <p:nvSpPr>
          <p:cNvPr id="3" name="2 Marcador de contenido"/>
          <p:cNvSpPr>
            <a:spLocks noGrp="1"/>
          </p:cNvSpPr>
          <p:nvPr>
            <p:ph idx="1"/>
          </p:nvPr>
        </p:nvSpPr>
        <p:spPr>
          <a:xfrm>
            <a:off x="285720" y="1600200"/>
            <a:ext cx="8572560" cy="4525963"/>
          </a:xfrm>
        </p:spPr>
        <p:txBody>
          <a:bodyPr>
            <a:normAutofit/>
          </a:bodyPr>
          <a:lstStyle/>
          <a:p>
            <a:pPr marL="514350" indent="-514350">
              <a:buFont typeface="+mj-lt"/>
              <a:buAutoNum type="arabicPeriod"/>
            </a:pPr>
            <a:r>
              <a:rPr lang="es-CO" sz="2800" b="1" dirty="0" smtClean="0">
                <a:latin typeface="Constantia" pitchFamily="18" charset="0"/>
              </a:rPr>
              <a:t>VERÍDICO. EXISTE OBJETIVAMENTE?</a:t>
            </a:r>
          </a:p>
          <a:p>
            <a:pPr marL="514350" indent="-514350">
              <a:buFont typeface="+mj-lt"/>
              <a:buAutoNum type="arabicPeriod"/>
            </a:pPr>
            <a:r>
              <a:rPr lang="es-CO" sz="2800" b="1" dirty="0" smtClean="0">
                <a:latin typeface="Constantia" pitchFamily="18" charset="0"/>
              </a:rPr>
              <a:t>CONTINGENTE. </a:t>
            </a:r>
            <a:r>
              <a:rPr lang="es-CO" sz="2400" b="1" dirty="0" smtClean="0">
                <a:latin typeface="Constantia" pitchFamily="18" charset="0"/>
              </a:rPr>
              <a:t>DEPENDE DE CIRCUNSTANCIAS? </a:t>
            </a:r>
            <a:endParaRPr lang="es-CO" sz="2800" b="1" dirty="0" smtClean="0">
              <a:latin typeface="Constantia" pitchFamily="18" charset="0"/>
            </a:endParaRPr>
          </a:p>
          <a:p>
            <a:pPr marL="514350" indent="-514350">
              <a:buFont typeface="+mj-lt"/>
              <a:buAutoNum type="arabicPeriod"/>
            </a:pPr>
            <a:r>
              <a:rPr lang="es-CO" sz="2800" b="1" dirty="0" smtClean="0">
                <a:latin typeface="Constantia" pitchFamily="18" charset="0"/>
              </a:rPr>
              <a:t>DESPLAZADO</a:t>
            </a:r>
            <a:r>
              <a:rPr lang="es-CO" b="1" dirty="0" smtClean="0">
                <a:latin typeface="Constantia" pitchFamily="18" charset="0"/>
              </a:rPr>
              <a:t>. </a:t>
            </a:r>
            <a:r>
              <a:rPr lang="es-CO" sz="2000" b="1" dirty="0" smtClean="0">
                <a:latin typeface="Constantia" pitchFamily="18" charset="0"/>
              </a:rPr>
              <a:t>EL EXPRESADO ES DISTINTO AL CENTRAL? </a:t>
            </a:r>
            <a:endParaRPr lang="es-CO" sz="1800" b="1" dirty="0" smtClean="0">
              <a:latin typeface="Constantia" pitchFamily="18" charset="0"/>
            </a:endParaRPr>
          </a:p>
          <a:p>
            <a:pPr marL="514350" indent="-514350">
              <a:buFont typeface="+mj-lt"/>
              <a:buAutoNum type="arabicPeriod"/>
            </a:pPr>
            <a:r>
              <a:rPr lang="es-CO" sz="2800" b="1" dirty="0" smtClean="0">
                <a:latin typeface="Constantia" pitchFamily="18" charset="0"/>
              </a:rPr>
              <a:t>MAL ATRIBUIDO</a:t>
            </a:r>
            <a:r>
              <a:rPr lang="es-CO" sz="1800" b="1" dirty="0" smtClean="0">
                <a:latin typeface="Constantia" pitchFamily="18" charset="0"/>
              </a:rPr>
              <a:t>. </a:t>
            </a:r>
            <a:r>
              <a:rPr lang="es-CO" sz="2400" b="1" dirty="0" smtClean="0">
                <a:latin typeface="Constantia" pitchFamily="18" charset="0"/>
              </a:rPr>
              <a:t>SE EXPRESA ENTRE PARTES QUE NO CORRESPONDEN?</a:t>
            </a:r>
            <a:endParaRPr lang="es-CO" sz="2800" b="1" dirty="0" smtClean="0">
              <a:latin typeface="Constantia" pitchFamily="18" charset="0"/>
            </a:endParaRPr>
          </a:p>
          <a:p>
            <a:pPr marL="514350" indent="-514350">
              <a:buFont typeface="+mj-lt"/>
              <a:buAutoNum type="arabicPeriod"/>
            </a:pPr>
            <a:r>
              <a:rPr lang="es-CO" sz="2800" b="1" dirty="0" smtClean="0">
                <a:latin typeface="Constantia" pitchFamily="18" charset="0"/>
              </a:rPr>
              <a:t>LATENTE.  SUMERGIDO, AÚN NO OCURRE?</a:t>
            </a:r>
          </a:p>
          <a:p>
            <a:pPr marL="514350" indent="-514350">
              <a:buFont typeface="+mj-lt"/>
              <a:buAutoNum type="arabicPeriod"/>
            </a:pPr>
            <a:r>
              <a:rPr lang="es-CO" sz="2800" b="1" dirty="0" smtClean="0">
                <a:latin typeface="Constantia" pitchFamily="18" charset="0"/>
              </a:rPr>
              <a:t>FALSO. </a:t>
            </a:r>
            <a:r>
              <a:rPr lang="es-CO" sz="2400" b="1" dirty="0" smtClean="0">
                <a:latin typeface="Constantia" pitchFamily="18" charset="0"/>
              </a:rPr>
              <a:t>SE BASA EN UNA MALINTERPRETACIÓN?</a:t>
            </a:r>
          </a:p>
          <a:p>
            <a:pPr marL="514350" indent="-514350">
              <a:buNone/>
            </a:pPr>
            <a:endParaRPr lang="es-CO" sz="3600" b="1" dirty="0" smtClean="0">
              <a:latin typeface="Constantia" pitchFamily="18" charset="0"/>
            </a:endParaRPr>
          </a:p>
        </p:txBody>
      </p:sp>
      <p:pic>
        <p:nvPicPr>
          <p:cNvPr id="4099" name="Picture 3" descr="C:\Users\OMAR LOPERA\AppData\Local\Microsoft\Windows\Temporary Internet Files\Content.IE5\LL4A0ZBE\MC900334314[1].wmf"/>
          <p:cNvPicPr>
            <a:picLocks noChangeAspect="1" noChangeArrowheads="1"/>
          </p:cNvPicPr>
          <p:nvPr/>
        </p:nvPicPr>
        <p:blipFill>
          <a:blip r:embed="rId2" cstate="print"/>
          <a:srcRect/>
          <a:stretch>
            <a:fillRect/>
          </a:stretch>
        </p:blipFill>
        <p:spPr bwMode="auto">
          <a:xfrm>
            <a:off x="857224" y="5000636"/>
            <a:ext cx="7000924" cy="1571636"/>
          </a:xfrm>
          <a:prstGeom prst="rect">
            <a:avLst/>
          </a:prstGeom>
          <a:noFill/>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331</Words>
  <Application>Microsoft Office PowerPoint</Application>
  <PresentationFormat>Presentación en pantalla (4:3)</PresentationFormat>
  <Paragraphs>62</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EL CONFLICTO</vt:lpstr>
      <vt:lpstr>NATURALEZA DEL CONFLICTO</vt:lpstr>
      <vt:lpstr>MANERAS DE VER EL CONFLICTO</vt:lpstr>
      <vt:lpstr>ORÍGENES QUIÉN ESTÁ INVOLUCRADO?</vt:lpstr>
      <vt:lpstr>FUENTES CUÁL ES EL MOTIVO?</vt:lpstr>
      <vt:lpstr>FUENTES</vt:lpstr>
      <vt:lpstr>TIPOS POR DÓNDE ES MÁS VIABLE SU SOLUCIÓN?</vt:lpstr>
      <vt:lpstr>CREENCIAS QUÉ CREEN LAS PARTES SOBRE LA SOLUCIÓN?</vt:lpstr>
      <vt:lpstr>POSTURAS QUE DARÁ SATISFACCIÓN A LAS PARTES?</vt:lpstr>
      <vt:lpstr>PIRÁMIDE DE MASLOW</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OMAR LOPERA</dc:creator>
  <cp:lastModifiedBy>USUARIO</cp:lastModifiedBy>
  <cp:revision>22</cp:revision>
  <dcterms:created xsi:type="dcterms:W3CDTF">2011-03-09T23:30:28Z</dcterms:created>
  <dcterms:modified xsi:type="dcterms:W3CDTF">2013-10-15T18:19:45Z</dcterms:modified>
</cp:coreProperties>
</file>