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1" r:id="rId2"/>
    <p:sldId id="256" r:id="rId3"/>
    <p:sldId id="262" r:id="rId4"/>
    <p:sldId id="263" r:id="rId5"/>
    <p:sldId id="265" r:id="rId6"/>
    <p:sldId id="266" r:id="rId7"/>
    <p:sldId id="267" r:id="rId8"/>
    <p:sldId id="268" r:id="rId9"/>
    <p:sldId id="257" r:id="rId10"/>
    <p:sldId id="285" r:id="rId11"/>
    <p:sldId id="264" r:id="rId12"/>
    <p:sldId id="286" r:id="rId13"/>
    <p:sldId id="260" r:id="rId14"/>
    <p:sldId id="284" r:id="rId15"/>
    <p:sldId id="258" r:id="rId16"/>
    <p:sldId id="270" r:id="rId17"/>
    <p:sldId id="271" r:id="rId18"/>
    <p:sldId id="269" r:id="rId19"/>
    <p:sldId id="275" r:id="rId20"/>
    <p:sldId id="276" r:id="rId21"/>
    <p:sldId id="277" r:id="rId22"/>
    <p:sldId id="278" r:id="rId23"/>
    <p:sldId id="279" r:id="rId24"/>
    <p:sldId id="280" r:id="rId25"/>
    <p:sldId id="281" r:id="rId26"/>
    <p:sldId id="282" r:id="rId27"/>
    <p:sldId id="283" r:id="rId28"/>
    <p:sldId id="274" r:id="rId29"/>
    <p:sldId id="273" r:id="rId30"/>
    <p:sldId id="272" r:id="rId31"/>
    <p:sldId id="287" r:id="rId3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6D2E25-E13A-4AC4-8878-65ED6C51FA1F}" type="datetimeFigureOut">
              <a:rPr lang="es-CO" smtClean="0"/>
              <a:pPr/>
              <a:t>21/05/2013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F5CA4-47A2-45C6-9F48-0DA21A7784AB}" type="slidenum">
              <a:rPr lang="es-CO" smtClean="0"/>
              <a:pPr/>
              <a:t>‹Nº›</a:t>
            </a:fld>
            <a:endParaRPr lang="es-CO"/>
          </a:p>
        </p:txBody>
      </p:sp>
    </p:spTree>
    <p:extLst>
      <p:ext uri="{BB962C8B-B14F-4D97-AF65-F5344CB8AC3E}">
        <p14:creationId xmlns:p14="http://schemas.microsoft.com/office/powerpoint/2010/main" val="217320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329F5CA4-47A2-45C6-9F48-0DA21A7784AB}" type="slidenum">
              <a:rPr lang="es-CO" smtClean="0"/>
              <a:pPr/>
              <a:t>9</a:t>
            </a:fld>
            <a:endParaRPr lang="es-CO"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329F5CA4-47A2-45C6-9F48-0DA21A7784AB}" type="slidenum">
              <a:rPr lang="es-CO" smtClean="0"/>
              <a:pPr/>
              <a:t>11</a:t>
            </a:fld>
            <a:endParaRPr lang="es-C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329F5CA4-47A2-45C6-9F48-0DA21A7784AB}" type="slidenum">
              <a:rPr lang="es-CO" smtClean="0"/>
              <a:pPr/>
              <a:t>12</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60AEC6-3A15-494F-A827-E3DF2F0338D7}" type="datetimeFigureOut">
              <a:rPr lang="es-CO" smtClean="0"/>
              <a:pPr/>
              <a:t>21/05/2013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0B05AA3-BBFB-4B55-935B-582821ECBD22}"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0AEC6-3A15-494F-A827-E3DF2F0338D7}" type="datetimeFigureOut">
              <a:rPr lang="es-CO" smtClean="0"/>
              <a:pPr/>
              <a:t>21/05/2013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05AA3-BBFB-4B55-935B-582821ECBD2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co/url?sa=i&amp;rct=j&amp;q=algoritmia&amp;source=images&amp;cd=&amp;cad=rja&amp;docid=bPq9F_2ZZDVJQM&amp;tbnid=GVW3GAtc0sp22M:&amp;ved=0CAUQjRw&amp;url=http://www.ucam.edu/informatica/asignaturas3c2s&amp;ei=sjGSUbzGO5SK9ATat4HgDw&amp;bvm=bv.46471029,d.eWU&amp;psig=AFQjCNGbpUgk4bc-p9nj04-43vP4EjnTGQ&amp;ust=1368621846319878"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co/url?sa=i&amp;rct=j&amp;q=pasos+para+dar+solucion+aun+problema&amp;source=images&amp;cd=&amp;cad=rja&amp;docid=-jUFAwEbDdjy9M&amp;tbnid=seQ1BYT_kjOTLM:&amp;ved=0CAUQjRw&amp;url=http://gervalladares.wordpress.com/2013/01/30/clase-03-pseudocodigos/&amp;ei=WTKSUc_UL5L09gSpkYDQCg&amp;bvm=bv.46471029,d.eWU&amp;psig=AFQjCNFyLpSjb5B0KphMn7QIwYoIR4AykA&amp;ust=1368622022462321"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co/url?sa=i&amp;rct=j&amp;q=operaciones+cuantitativas&amp;source=images&amp;cd=&amp;cad=rja&amp;docid=5AE_FVt1gvkDmM&amp;tbnid=RMobaRhFcCw2yM:&amp;ved=0CAUQjRw&amp;url=http://introcalidadindustrial.blogspot.com/2012/12/metodos-cuantitativos.html&amp;ei=-zKSUcisO5CM9ATGzIDgAg&amp;bvm=bv.46471029,d.eWU&amp;psig=AFQjCNFkqwnc6tmF6-7OJx8AdQtCfzq0EA&amp;ust=1368622175799453"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onografias.com/trabajos14/nuevmicro/nuevmicro.shtml" TargetMode="External"/><Relationship Id="rId2" Type="http://schemas.openxmlformats.org/officeDocument/2006/relationships/hyperlink" Target="http://www.monografias.com/trabajos12/guiainf/guiainf.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co/url?sa=i&amp;rct=j&amp;q=lenguajes+de+programacion&amp;source=images&amp;cd=&amp;cad=rja&amp;docid=eQUhDJHfx2MPtM&amp;tbnid=THBruzQ3HOEOHM:&amp;ved=0CAUQjRw&amp;url=http://www.sites.upiicsa.ipn.mx/polilibros/portal/Polilibros/P_terminados/PolilibroFC/Unidad_III/Unidad%20III_4.htm&amp;ei=WTSSUcjpMJGE8QTvioCABg&amp;bvm=bv.46471029,d.eWU&amp;psig=AFQjCNG15AkPSnx0MJp303axlzMonsTTWA&amp;ust=136862254822252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cam.edu/informatica/Algoritmia.jpg/image_preview">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60648"/>
            <a:ext cx="8476442" cy="6237312"/>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539552" y="1844824"/>
            <a:ext cx="8229600" cy="1143000"/>
          </a:xfrm>
        </p:spPr>
        <p:txBody>
          <a:bodyPr>
            <a:noAutofit/>
          </a:bodyPr>
          <a:lstStyle/>
          <a:p>
            <a:r>
              <a:rPr lang="es-ES" sz="9600" dirty="0" smtClean="0"/>
              <a:t>ALGORITMIA</a:t>
            </a:r>
            <a:endParaRPr lang="es-CO"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50313" y="526343"/>
            <a:ext cx="802294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Lenguaje Maquina:</a:t>
            </a:r>
            <a:r>
              <a:rPr kumimoji="0" lang="es-CO"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Son aquellos cuyas instrucciones son directamente entendibles por la computadora y no necesitan traducción posterior para que la CPU pueda comprender y ejecutar el programa. Las instrucciones en lenguaje maquina se expresan en términos de la unidad de memoria mas pequeña el bit (dígito binario 0 o 1).</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Lenguaje de Bajo Nivel (Ensamblador):</a:t>
            </a:r>
            <a:r>
              <a:rPr kumimoji="0" lang="es-CO"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este lenguaje las instrucciones se escriben en códigos alfabéticos conocidos como mnemotécnicos para las operaciones y direcciones simbólicas.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Lenguaje de Alto Nivel:</a:t>
            </a:r>
            <a:r>
              <a:rPr kumimoji="0" lang="es-CO"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Los lenguajes de programación de alto nivel (BASIC, pascal, cobol, fortran, etc.) son aquellos en los que las instrucciones o sentencias a la computadora son escritas con palabras similares a los lenguajes humanos (en general en ingles), lo que facilita la escritura y comprensión del programa.</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350313" y="0"/>
            <a:ext cx="8326144" cy="523220"/>
          </a:xfrm>
          <a:prstGeom prst="rect">
            <a:avLst/>
          </a:prstGeom>
        </p:spPr>
        <p:txBody>
          <a:bodyPr wrap="square">
            <a:spAutoFit/>
          </a:bodyPr>
          <a:lstStyle/>
          <a:p>
            <a:pPr lvl="0" eaLnBrk="0" fontAlgn="base" hangingPunct="0">
              <a:spcBef>
                <a:spcPct val="0"/>
              </a:spcBef>
              <a:spcAft>
                <a:spcPct val="0"/>
              </a:spcAft>
            </a:pPr>
            <a:r>
              <a:rPr lang="es-CO" sz="2800" b="1" dirty="0">
                <a:latin typeface="Calibri" pitchFamily="34" charset="0"/>
                <a:ea typeface="Times New Roman" pitchFamily="18" charset="0"/>
                <a:cs typeface="Times New Roman" pitchFamily="18" charset="0"/>
              </a:rPr>
              <a:t>Los lenguajes de programación se clasifican en:</a:t>
            </a:r>
          </a:p>
        </p:txBody>
      </p:sp>
      <p:pic>
        <p:nvPicPr>
          <p:cNvPr id="5122" name="Picture 2" descr="http://t2.gstatic.com/images?q=tbn:ANd9GcSMZGdfNDwYQb0v_7IP4A6BGrLp9hzgwUpjc6CPDxLVNRlZ7s9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411" y="4767422"/>
            <a:ext cx="6696744" cy="209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530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229600" cy="1143000"/>
          </a:xfrm>
        </p:spPr>
        <p:txBody>
          <a:bodyPr>
            <a:normAutofit fontScale="90000"/>
          </a:bodyPr>
          <a:lstStyle/>
          <a:p>
            <a:r>
              <a:rPr lang="es-ES" b="1" dirty="0"/>
              <a:t>T</a:t>
            </a:r>
            <a:r>
              <a:rPr lang="es-ES" b="1" dirty="0" smtClean="0"/>
              <a:t>raductores de lenguaje </a:t>
            </a:r>
            <a:br>
              <a:rPr lang="es-ES" b="1" dirty="0" smtClean="0"/>
            </a:br>
            <a:r>
              <a:rPr lang="es-ES" b="1" dirty="0" smtClean="0"/>
              <a:t>(Interpretes, Compiladores).</a:t>
            </a:r>
            <a:endParaRPr lang="es-CO" b="1" dirty="0"/>
          </a:p>
        </p:txBody>
      </p:sp>
      <p:sp>
        <p:nvSpPr>
          <p:cNvPr id="3" name="2 Rectángulo"/>
          <p:cNvSpPr/>
          <p:nvPr/>
        </p:nvSpPr>
        <p:spPr>
          <a:xfrm>
            <a:off x="683568" y="1844824"/>
            <a:ext cx="7632848" cy="3970318"/>
          </a:xfrm>
          <a:prstGeom prst="rect">
            <a:avLst/>
          </a:prstGeom>
        </p:spPr>
        <p:txBody>
          <a:bodyPr wrap="square">
            <a:spAutoFit/>
          </a:bodyPr>
          <a:lstStyle/>
          <a:p>
            <a:pPr algn="just"/>
            <a:r>
              <a:rPr lang="es-ES" dirty="0" smtClean="0"/>
              <a:t>Existen dos tipos principales de traductores de los lenguajes de programación de alto nivel: Compilador e intérprete. Existen dos tipos principales de traductores de los lenguajes de programación de alto nivel:</a:t>
            </a:r>
          </a:p>
          <a:p>
            <a:pPr algn="just"/>
            <a:endParaRPr lang="es-ES" dirty="0" smtClean="0"/>
          </a:p>
          <a:p>
            <a:pPr algn="just"/>
            <a:r>
              <a:rPr lang="es-ES" b="1" dirty="0" smtClean="0"/>
              <a:t>Compilador</a:t>
            </a:r>
            <a:r>
              <a:rPr lang="es-ES" dirty="0" smtClean="0"/>
              <a:t>, que analiza el programa fuente y lo traduce a otro equivalente escrito en otro lenguaje (por ejemplo, en el lenguaje de la máquina). Su acción equivale a la de un traductor humano, que toma un libro y produce otro equivalente escrito en otra lengua.</a:t>
            </a:r>
          </a:p>
          <a:p>
            <a:pPr algn="just"/>
            <a:endParaRPr lang="es-ES" dirty="0" smtClean="0"/>
          </a:p>
          <a:p>
            <a:pPr algn="just"/>
            <a:r>
              <a:rPr lang="es-ES" b="1" dirty="0" smtClean="0"/>
              <a:t>Intérprete</a:t>
            </a:r>
            <a:r>
              <a:rPr lang="es-ES" dirty="0" smtClean="0"/>
              <a:t>, que analiza el programa fuente y lo ejecuta directamente, sin generar ningún código equivalente. Su acción equivale a la de un intérprete humano, que traduce las frases que oye sobre la marcha, sin producir ningún escrito permanente. Intérpretes y compiladores tienen diversas ventajas e inconvenientes que los hacen complementarios: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229600" cy="1143000"/>
          </a:xfrm>
        </p:spPr>
        <p:txBody>
          <a:bodyPr>
            <a:normAutofit fontScale="90000"/>
          </a:bodyPr>
          <a:lstStyle/>
          <a:p>
            <a:r>
              <a:rPr lang="es-ES" b="1" dirty="0"/>
              <a:t>T</a:t>
            </a:r>
            <a:r>
              <a:rPr lang="es-ES" b="1" dirty="0" smtClean="0"/>
              <a:t>raductores de lenguaje </a:t>
            </a:r>
            <a:br>
              <a:rPr lang="es-ES" b="1" dirty="0" smtClean="0"/>
            </a:br>
            <a:r>
              <a:rPr lang="es-ES" b="1" dirty="0" smtClean="0"/>
              <a:t>(Interpretes, Compiladores).</a:t>
            </a:r>
            <a:endParaRPr lang="es-CO" b="1" dirty="0"/>
          </a:p>
        </p:txBody>
      </p:sp>
      <p:sp>
        <p:nvSpPr>
          <p:cNvPr id="3" name="2 Rectángulo"/>
          <p:cNvSpPr/>
          <p:nvPr/>
        </p:nvSpPr>
        <p:spPr>
          <a:xfrm>
            <a:off x="323528" y="1844824"/>
            <a:ext cx="8424936" cy="4524315"/>
          </a:xfrm>
          <a:prstGeom prst="rect">
            <a:avLst/>
          </a:prstGeom>
        </p:spPr>
        <p:txBody>
          <a:bodyPr wrap="square">
            <a:spAutoFit/>
          </a:bodyPr>
          <a:lstStyle/>
          <a:p>
            <a:pPr lvl="1" algn="just"/>
            <a:r>
              <a:rPr lang="es-ES" dirty="0" smtClean="0"/>
              <a:t>Un intérprete facilita la búsqueda de errores, pues la ejecución de un programa puede interrumpirse en cualquier momento para estudiar el entorno (valores de las variables, etc.). Además, el programa puede modificarse sobre la marcha, sin necesidad de volver a comenzar la ejecución.</a:t>
            </a:r>
          </a:p>
          <a:p>
            <a:pPr lvl="1" algn="just"/>
            <a:endParaRPr lang="es-ES" dirty="0" smtClean="0"/>
          </a:p>
          <a:p>
            <a:pPr lvl="1" algn="just"/>
            <a:r>
              <a:rPr lang="es-ES" dirty="0" smtClean="0"/>
              <a:t>Un compilador suele generar programas más rápidos y eficientes, ya que el análisis del lenguaje fuente se hace una sola vez, durante la generación del programa equivalente. En cambio, un intérprete se ve obligado generalmente a analizar cada instrucción tantas veces como se ejecute (incluso miles o millones de veces).</a:t>
            </a:r>
          </a:p>
          <a:p>
            <a:pPr lvl="1" algn="just"/>
            <a:endParaRPr lang="es-ES" dirty="0" smtClean="0"/>
          </a:p>
          <a:p>
            <a:pPr lvl="1" algn="just"/>
            <a:r>
              <a:rPr lang="es-ES" dirty="0" smtClean="0"/>
              <a:t>Un intérprete permite utilizar funciones y operadores más potentes, como por ejemplo ejecutar código contenido en una variable en forma de cadenas de caracteres. Usualmente, este tipo de instrucciones es imposible de tratar por medio de compiladores. Los lenguajes que incluyen este tipo de operadores y que, por tanto, exigen un intérprete, se llaman interpretativos. Los lenguajes </a:t>
            </a:r>
            <a:r>
              <a:rPr lang="es-ES" dirty="0" err="1" smtClean="0"/>
              <a:t>compilativos</a:t>
            </a:r>
            <a:r>
              <a:rPr lang="es-ES" dirty="0" smtClean="0"/>
              <a:t>, que permiten el uso de un compilador, prescinden de este tipo de operadores.</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La compilación y sus fases</a:t>
            </a:r>
            <a:endParaRPr lang="es-CO" b="1" dirty="0"/>
          </a:p>
        </p:txBody>
      </p:sp>
      <p:sp>
        <p:nvSpPr>
          <p:cNvPr id="2049" name="Rectangle 1"/>
          <p:cNvSpPr>
            <a:spLocks noChangeArrowheads="1"/>
          </p:cNvSpPr>
          <p:nvPr/>
        </p:nvSpPr>
        <p:spPr bwMode="auto">
          <a:xfrm>
            <a:off x="467544" y="1340768"/>
            <a:ext cx="8352928" cy="221599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b="0" i="0" u="none" strike="noStrike" cap="none" normalizeH="0" baseline="0" dirty="0" smtClean="0">
                <a:ln>
                  <a:noFill/>
                </a:ln>
                <a:solidFill>
                  <a:srgbClr val="333333"/>
                </a:solidFill>
                <a:effectLst/>
                <a:latin typeface="Arial" pitchFamily="34" charset="0"/>
                <a:cs typeface="Arial" pitchFamily="34" charset="0"/>
              </a:rPr>
              <a:t>La </a:t>
            </a:r>
            <a:r>
              <a:rPr kumimoji="0" lang="es-CO" b="1" i="0" u="none" strike="noStrike" cap="none" normalizeH="0" baseline="0" dirty="0" smtClean="0">
                <a:ln>
                  <a:noFill/>
                </a:ln>
                <a:solidFill>
                  <a:srgbClr val="333333"/>
                </a:solidFill>
                <a:effectLst/>
                <a:latin typeface="Arial" pitchFamily="34" charset="0"/>
                <a:cs typeface="Arial" pitchFamily="34" charset="0"/>
              </a:rPr>
              <a:t>compilación</a:t>
            </a:r>
            <a:r>
              <a:rPr kumimoji="0" lang="es-CO" b="0" i="0" u="none" strike="noStrike" cap="none" normalizeH="0" baseline="0" dirty="0" smtClean="0">
                <a:ln>
                  <a:noFill/>
                </a:ln>
                <a:solidFill>
                  <a:srgbClr val="333333"/>
                </a:solidFill>
                <a:effectLst/>
                <a:latin typeface="Arial" pitchFamily="34" charset="0"/>
                <a:cs typeface="Arial" pitchFamily="34" charset="0"/>
              </a:rPr>
              <a:t> es el proceso de traducción de programas fuente a programas objeto. El programa objeto obtenido de la </a:t>
            </a:r>
            <a:r>
              <a:rPr kumimoji="0" lang="es-CO" b="1" i="0" u="none" strike="noStrike" cap="none" normalizeH="0" baseline="0" dirty="0" smtClean="0">
                <a:ln>
                  <a:noFill/>
                </a:ln>
                <a:solidFill>
                  <a:srgbClr val="333333"/>
                </a:solidFill>
                <a:effectLst/>
                <a:latin typeface="Arial" pitchFamily="34" charset="0"/>
                <a:cs typeface="Arial" pitchFamily="34" charset="0"/>
              </a:rPr>
              <a:t>compilación</a:t>
            </a:r>
            <a:r>
              <a:rPr kumimoji="0" lang="es-CO" b="0" i="0" u="none" strike="noStrike" cap="none" normalizeH="0" baseline="0" dirty="0" smtClean="0">
                <a:ln>
                  <a:noFill/>
                </a:ln>
                <a:solidFill>
                  <a:srgbClr val="333333"/>
                </a:solidFill>
                <a:effectLst/>
                <a:latin typeface="Arial" pitchFamily="34" charset="0"/>
                <a:cs typeface="Arial" pitchFamily="34" charset="0"/>
              </a:rPr>
              <a:t> ha sido traducido normalmente al código común del </a:t>
            </a:r>
            <a:r>
              <a:rPr kumimoji="0" lang="es-CO" b="1" i="0" u="none" strike="noStrike" cap="none" normalizeH="0" baseline="0" dirty="0" smtClean="0">
                <a:ln>
                  <a:noFill/>
                </a:ln>
                <a:solidFill>
                  <a:srgbClr val="333333"/>
                </a:solidFill>
                <a:effectLst/>
                <a:latin typeface="Arial" pitchFamily="34" charset="0"/>
                <a:cs typeface="Arial" pitchFamily="34" charset="0"/>
              </a:rPr>
              <a:t>lenguaje de máquina</a:t>
            </a:r>
            <a:r>
              <a:rPr kumimoji="0" lang="es-CO" b="0" i="0" u="none" strike="noStrike" cap="none" normalizeH="0" baseline="0" dirty="0" smtClean="0">
                <a:ln>
                  <a:noFill/>
                </a:ln>
                <a:solidFill>
                  <a:srgbClr val="333333"/>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b="0" i="0" u="none" strike="noStrike" cap="none" normalizeH="0" baseline="0" dirty="0" smtClean="0">
                <a:ln>
                  <a:noFill/>
                </a:ln>
                <a:solidFill>
                  <a:srgbClr val="333333"/>
                </a:solidFill>
                <a:effectLst/>
                <a:latin typeface="Arial" pitchFamily="34" charset="0"/>
                <a:cs typeface="Arial" pitchFamily="34" charset="0"/>
              </a:rPr>
              <a:t>Para conseguir el programa máquina real se debe utilizar un programa llamado montador o enlazador (linker). El proceso de montaje conduce a un programa en </a:t>
            </a:r>
            <a:r>
              <a:rPr kumimoji="0" lang="es-CO" b="1" i="0" u="none" strike="noStrike" cap="none" normalizeH="0" baseline="0" dirty="0" smtClean="0">
                <a:ln>
                  <a:noFill/>
                </a:ln>
                <a:solidFill>
                  <a:srgbClr val="333333"/>
                </a:solidFill>
                <a:effectLst/>
                <a:latin typeface="Arial" pitchFamily="34" charset="0"/>
                <a:cs typeface="Arial" pitchFamily="34" charset="0"/>
              </a:rPr>
              <a:t>lenguaje máquina </a:t>
            </a:r>
            <a:r>
              <a:rPr kumimoji="0" lang="es-CO" b="0" i="0" u="none" strike="noStrike" cap="none" normalizeH="0" baseline="0" dirty="0" smtClean="0">
                <a:ln>
                  <a:noFill/>
                </a:ln>
                <a:solidFill>
                  <a:srgbClr val="333333"/>
                </a:solidFill>
                <a:effectLst/>
                <a:latin typeface="Arial" pitchFamily="34" charset="0"/>
                <a:cs typeface="Arial" pitchFamily="34" charset="0"/>
              </a:rPr>
              <a:t>directamente ejecutable.</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b="0" i="0" u="none" strike="noStrike" cap="none" normalizeH="0" baseline="0" dirty="0" smtClean="0">
                <a:ln>
                  <a:noFill/>
                </a:ln>
                <a:solidFill>
                  <a:srgbClr val="333333"/>
                </a:solidFill>
                <a:effectLst/>
                <a:latin typeface="Arial" pitchFamily="34" charset="0"/>
                <a:cs typeface="Arial" pitchFamily="34" charset="0"/>
              </a:rPr>
              <a:t>                                                                        </a:t>
            </a:r>
          </a:p>
        </p:txBody>
      </p:sp>
      <p:sp>
        <p:nvSpPr>
          <p:cNvPr id="8" name="7 Rectángulo"/>
          <p:cNvSpPr/>
          <p:nvPr/>
        </p:nvSpPr>
        <p:spPr>
          <a:xfrm>
            <a:off x="6012160" y="3068960"/>
            <a:ext cx="216024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Programa fuente</a:t>
            </a:r>
            <a:endParaRPr lang="es-CO" dirty="0"/>
          </a:p>
        </p:txBody>
      </p:sp>
      <p:sp>
        <p:nvSpPr>
          <p:cNvPr id="9" name="8 Rectángulo"/>
          <p:cNvSpPr/>
          <p:nvPr/>
        </p:nvSpPr>
        <p:spPr>
          <a:xfrm>
            <a:off x="6012160" y="3789040"/>
            <a:ext cx="2160240"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Compilador</a:t>
            </a:r>
          </a:p>
          <a:p>
            <a:pPr algn="ctr"/>
            <a:r>
              <a:rPr lang="es-ES" dirty="0" smtClean="0"/>
              <a:t>(traductor)</a:t>
            </a:r>
            <a:endParaRPr lang="es-CO" dirty="0"/>
          </a:p>
        </p:txBody>
      </p:sp>
      <p:sp>
        <p:nvSpPr>
          <p:cNvPr id="10" name="9 Rectángulo"/>
          <p:cNvSpPr/>
          <p:nvPr/>
        </p:nvSpPr>
        <p:spPr>
          <a:xfrm>
            <a:off x="6012160" y="4509120"/>
            <a:ext cx="216024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Programa Objeto</a:t>
            </a:r>
            <a:endParaRPr lang="es-CO" dirty="0"/>
          </a:p>
        </p:txBody>
      </p:sp>
      <p:sp>
        <p:nvSpPr>
          <p:cNvPr id="11" name="10 Rectángulo"/>
          <p:cNvSpPr/>
          <p:nvPr/>
        </p:nvSpPr>
        <p:spPr>
          <a:xfrm>
            <a:off x="6012160" y="5157192"/>
            <a:ext cx="216024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Montador</a:t>
            </a:r>
            <a:endParaRPr lang="es-CO" dirty="0"/>
          </a:p>
        </p:txBody>
      </p:sp>
      <p:sp>
        <p:nvSpPr>
          <p:cNvPr id="12" name="11 Rectángulo"/>
          <p:cNvSpPr/>
          <p:nvPr/>
        </p:nvSpPr>
        <p:spPr>
          <a:xfrm>
            <a:off x="6012160" y="5805264"/>
            <a:ext cx="2160240"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Programa Ejecutable en lenguaje máquina</a:t>
            </a:r>
            <a:endParaRPr lang="es-CO" dirty="0"/>
          </a:p>
        </p:txBody>
      </p:sp>
      <p:cxnSp>
        <p:nvCxnSpPr>
          <p:cNvPr id="14" name="13 Conector recto de flecha"/>
          <p:cNvCxnSpPr/>
          <p:nvPr/>
        </p:nvCxnSpPr>
        <p:spPr>
          <a:xfrm>
            <a:off x="7092280" y="4293096"/>
            <a:ext cx="0" cy="2160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6" name="15 Conector recto de flecha"/>
          <p:cNvCxnSpPr/>
          <p:nvPr/>
        </p:nvCxnSpPr>
        <p:spPr>
          <a:xfrm>
            <a:off x="7092280" y="3501008"/>
            <a:ext cx="0" cy="2160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7" name="16 Conector recto de flecha"/>
          <p:cNvCxnSpPr/>
          <p:nvPr/>
        </p:nvCxnSpPr>
        <p:spPr>
          <a:xfrm>
            <a:off x="7092280" y="4941168"/>
            <a:ext cx="0" cy="2160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8" name="17 Conector recto de flecha"/>
          <p:cNvCxnSpPr/>
          <p:nvPr/>
        </p:nvCxnSpPr>
        <p:spPr>
          <a:xfrm>
            <a:off x="7092280" y="5589240"/>
            <a:ext cx="0" cy="2160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9" name="18 Rectángulo"/>
          <p:cNvSpPr/>
          <p:nvPr/>
        </p:nvSpPr>
        <p:spPr>
          <a:xfrm>
            <a:off x="395536" y="3501008"/>
            <a:ext cx="4680520" cy="1938992"/>
          </a:xfrm>
          <a:prstGeom prst="rect">
            <a:avLst/>
          </a:prstGeom>
        </p:spPr>
        <p:txBody>
          <a:bodyPr wrap="square">
            <a:spAutoFit/>
          </a:bodyPr>
          <a:lstStyle/>
          <a:p>
            <a:r>
              <a:rPr lang="es-ES" sz="2400" dirty="0"/>
              <a:t>Existen diversas </a:t>
            </a:r>
            <a:r>
              <a:rPr lang="es-ES" sz="2400" b="1" dirty="0"/>
              <a:t>fases de compilación</a:t>
            </a:r>
            <a:r>
              <a:rPr lang="es-ES" sz="2400" dirty="0"/>
              <a:t> o también llamadas </a:t>
            </a:r>
            <a:r>
              <a:rPr lang="es-ES" sz="2400" b="1" dirty="0"/>
              <a:t>etapas de la compilación</a:t>
            </a:r>
            <a:r>
              <a:rPr lang="es-ES" sz="2400" dirty="0"/>
              <a:t> que se ilustrarán en la siguiente </a:t>
            </a:r>
            <a:r>
              <a:rPr lang="es-ES" sz="2400" dirty="0" smtClean="0"/>
              <a:t>grafico:</a:t>
            </a:r>
            <a:endParaRPr lang="es-CO"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La compilación y sus fases</a:t>
            </a:r>
            <a:endParaRPr lang="es-CO" b="1" dirty="0"/>
          </a:p>
        </p:txBody>
      </p:sp>
      <p:sp>
        <p:nvSpPr>
          <p:cNvPr id="15" name="14 Rectángulo"/>
          <p:cNvSpPr/>
          <p:nvPr/>
        </p:nvSpPr>
        <p:spPr>
          <a:xfrm>
            <a:off x="395536" y="1268760"/>
            <a:ext cx="8280920" cy="646331"/>
          </a:xfrm>
          <a:prstGeom prst="rect">
            <a:avLst/>
          </a:prstGeom>
        </p:spPr>
        <p:txBody>
          <a:bodyPr wrap="square">
            <a:spAutoFit/>
          </a:bodyPr>
          <a:lstStyle/>
          <a:p>
            <a:pPr fontAlgn="base"/>
            <a:r>
              <a:rPr lang="es-ES" dirty="0">
                <a:latin typeface="Arial" pitchFamily="34" charset="0"/>
                <a:cs typeface="Arial" pitchFamily="34" charset="0"/>
              </a:rPr>
              <a:t>El </a:t>
            </a:r>
            <a:r>
              <a:rPr lang="es-ES" b="1" dirty="0">
                <a:latin typeface="Arial" pitchFamily="34" charset="0"/>
                <a:cs typeface="Arial" pitchFamily="34" charset="0"/>
              </a:rPr>
              <a:t>proceso de ejecución</a:t>
            </a:r>
            <a:r>
              <a:rPr lang="es-ES" dirty="0">
                <a:latin typeface="Arial" pitchFamily="34" charset="0"/>
                <a:cs typeface="Arial" pitchFamily="34" charset="0"/>
              </a:rPr>
              <a:t> de un programa escrito en un </a:t>
            </a:r>
            <a:r>
              <a:rPr lang="es-ES" b="1" dirty="0">
                <a:latin typeface="Arial" pitchFamily="34" charset="0"/>
                <a:cs typeface="Arial" pitchFamily="34" charset="0"/>
              </a:rPr>
              <a:t>lenguaje de programación</a:t>
            </a:r>
            <a:r>
              <a:rPr lang="es-ES" dirty="0">
                <a:latin typeface="Arial" pitchFamily="34" charset="0"/>
                <a:cs typeface="Arial" pitchFamily="34" charset="0"/>
              </a:rPr>
              <a:t> y mediante un compilador tiene los siguientes pasos</a:t>
            </a:r>
            <a:r>
              <a:rPr lang="es-ES" dirty="0" smtClean="0">
                <a:latin typeface="Arial" pitchFamily="34" charset="0"/>
                <a:cs typeface="Arial" pitchFamily="34" charset="0"/>
              </a:rPr>
              <a:t>:</a:t>
            </a:r>
            <a:endParaRPr lang="es-ES" dirty="0">
              <a:latin typeface="Arial" pitchFamily="34" charset="0"/>
              <a:cs typeface="Arial" pitchFamily="34" charset="0"/>
            </a:endParaRPr>
          </a:p>
        </p:txBody>
      </p:sp>
      <p:sp>
        <p:nvSpPr>
          <p:cNvPr id="20" name="19 Rectángulo"/>
          <p:cNvSpPr/>
          <p:nvPr/>
        </p:nvSpPr>
        <p:spPr>
          <a:xfrm>
            <a:off x="467544" y="1988840"/>
            <a:ext cx="5832648" cy="4431983"/>
          </a:xfrm>
          <a:prstGeom prst="rect">
            <a:avLst/>
          </a:prstGeom>
        </p:spPr>
        <p:txBody>
          <a:bodyPr wrap="square">
            <a:spAutoFit/>
          </a:bodyPr>
          <a:lstStyle/>
          <a:p>
            <a:pPr fontAlgn="base">
              <a:spcAft>
                <a:spcPts val="600"/>
              </a:spcAft>
            </a:pPr>
            <a:r>
              <a:rPr lang="es-ES" dirty="0" smtClean="0">
                <a:latin typeface="Arial" pitchFamily="34" charset="0"/>
                <a:cs typeface="Arial" pitchFamily="34" charset="0"/>
              </a:rPr>
              <a:t>1. Escritura del programa fuente con un editor (programa que permite a una computadora actuar de modo similar a una máquina de escribir electrónica) y guardarlo en un dispositivo de almacenamiento (por ejemplo, un disco).</a:t>
            </a:r>
          </a:p>
          <a:p>
            <a:pPr fontAlgn="base">
              <a:spcAft>
                <a:spcPts val="600"/>
              </a:spcAft>
            </a:pPr>
            <a:r>
              <a:rPr lang="es-ES" dirty="0" smtClean="0">
                <a:latin typeface="Arial" pitchFamily="34" charset="0"/>
                <a:cs typeface="Arial" pitchFamily="34" charset="0"/>
              </a:rPr>
              <a:t>2. Introducir el programa fuente en memoria.</a:t>
            </a:r>
          </a:p>
          <a:p>
            <a:pPr fontAlgn="base">
              <a:spcAft>
                <a:spcPts val="600"/>
              </a:spcAft>
            </a:pPr>
            <a:r>
              <a:rPr lang="es-ES" dirty="0" smtClean="0">
                <a:latin typeface="Arial" pitchFamily="34" charset="0"/>
                <a:cs typeface="Arial" pitchFamily="34" charset="0"/>
              </a:rPr>
              <a:t>3. Compilar el programa con el compilador.</a:t>
            </a:r>
          </a:p>
          <a:p>
            <a:pPr fontAlgn="base">
              <a:spcAft>
                <a:spcPts val="600"/>
              </a:spcAft>
            </a:pPr>
            <a:r>
              <a:rPr lang="es-ES" dirty="0" smtClean="0">
                <a:latin typeface="Arial" pitchFamily="34" charset="0"/>
                <a:cs typeface="Arial" pitchFamily="34" charset="0"/>
              </a:rPr>
              <a:t>4. </a:t>
            </a:r>
            <a:r>
              <a:rPr lang="es-ES" dirty="0" err="1" smtClean="0">
                <a:latin typeface="Arial" pitchFamily="34" charset="0"/>
                <a:cs typeface="Arial" pitchFamily="34" charset="0"/>
              </a:rPr>
              <a:t>Verficar</a:t>
            </a:r>
            <a:r>
              <a:rPr lang="es-ES" dirty="0" smtClean="0">
                <a:latin typeface="Arial" pitchFamily="34" charset="0"/>
                <a:cs typeface="Arial" pitchFamily="34" charset="0"/>
              </a:rPr>
              <a:t> y corregir errores de compilación (listado de errores).</a:t>
            </a:r>
          </a:p>
          <a:p>
            <a:pPr fontAlgn="base">
              <a:spcAft>
                <a:spcPts val="600"/>
              </a:spcAft>
            </a:pPr>
            <a:r>
              <a:rPr lang="es-ES" dirty="0" smtClean="0">
                <a:latin typeface="Arial" pitchFamily="34" charset="0"/>
                <a:cs typeface="Arial" pitchFamily="34" charset="0"/>
              </a:rPr>
              <a:t>5. Obtención del programa objeto.</a:t>
            </a:r>
          </a:p>
          <a:p>
            <a:pPr fontAlgn="base">
              <a:spcAft>
                <a:spcPts val="600"/>
              </a:spcAft>
            </a:pPr>
            <a:r>
              <a:rPr lang="es-ES" dirty="0" smtClean="0">
                <a:latin typeface="Arial" pitchFamily="34" charset="0"/>
                <a:cs typeface="Arial" pitchFamily="34" charset="0"/>
              </a:rPr>
              <a:t>6. El enlazador (</a:t>
            </a:r>
            <a:r>
              <a:rPr lang="es-ES" dirty="0" err="1" smtClean="0">
                <a:latin typeface="Arial" pitchFamily="34" charset="0"/>
                <a:cs typeface="Arial" pitchFamily="34" charset="0"/>
              </a:rPr>
              <a:t>linker</a:t>
            </a:r>
            <a:r>
              <a:rPr lang="es-ES" dirty="0" smtClean="0">
                <a:latin typeface="Arial" pitchFamily="34" charset="0"/>
                <a:cs typeface="Arial" pitchFamily="34" charset="0"/>
              </a:rPr>
              <a:t>) obtiene el programa ejecutable.</a:t>
            </a:r>
          </a:p>
          <a:p>
            <a:pPr fontAlgn="base">
              <a:spcAft>
                <a:spcPts val="600"/>
              </a:spcAft>
            </a:pPr>
            <a:r>
              <a:rPr lang="es-ES" dirty="0" smtClean="0">
                <a:latin typeface="Arial" pitchFamily="34" charset="0"/>
                <a:cs typeface="Arial" pitchFamily="34" charset="0"/>
              </a:rPr>
              <a:t>7. Se ejecuta el programa y, si no existen errores, se tendrá la salida del programa. Y, el </a:t>
            </a:r>
            <a:r>
              <a:rPr lang="es-ES" b="1" dirty="0" smtClean="0">
                <a:latin typeface="Arial" pitchFamily="34" charset="0"/>
                <a:cs typeface="Arial" pitchFamily="34" charset="0"/>
              </a:rPr>
              <a:t>proceso de ejecución</a:t>
            </a:r>
            <a:r>
              <a:rPr lang="es-ES" dirty="0" smtClean="0">
                <a:latin typeface="Arial" pitchFamily="34" charset="0"/>
                <a:cs typeface="Arial" pitchFamily="34" charset="0"/>
              </a:rPr>
              <a:t> se ilustra en la siguiente imagen:</a:t>
            </a:r>
            <a:endParaRPr lang="es-ES" dirty="0">
              <a:latin typeface="Arial" pitchFamily="34" charset="0"/>
              <a:cs typeface="Arial" pitchFamily="34" charset="0"/>
            </a:endParaRPr>
          </a:p>
        </p:txBody>
      </p:sp>
      <p:sp>
        <p:nvSpPr>
          <p:cNvPr id="21" name="20 Rectángulo"/>
          <p:cNvSpPr/>
          <p:nvPr/>
        </p:nvSpPr>
        <p:spPr>
          <a:xfrm>
            <a:off x="7452320" y="3861048"/>
            <a:ext cx="1152128"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300" dirty="0" smtClean="0"/>
              <a:t>Computadora</a:t>
            </a:r>
            <a:endParaRPr lang="es-CO" sz="1300" dirty="0"/>
          </a:p>
        </p:txBody>
      </p:sp>
      <p:cxnSp>
        <p:nvCxnSpPr>
          <p:cNvPr id="24" name="23 Conector recto de flecha"/>
          <p:cNvCxnSpPr/>
          <p:nvPr/>
        </p:nvCxnSpPr>
        <p:spPr>
          <a:xfrm>
            <a:off x="8028384" y="3140968"/>
            <a:ext cx="0" cy="648072"/>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6" name="25 Conector recto de flecha"/>
          <p:cNvCxnSpPr/>
          <p:nvPr/>
        </p:nvCxnSpPr>
        <p:spPr>
          <a:xfrm>
            <a:off x="8028384" y="4293096"/>
            <a:ext cx="0" cy="648072"/>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7" name="26 Conector recto de flecha"/>
          <p:cNvCxnSpPr/>
          <p:nvPr/>
        </p:nvCxnSpPr>
        <p:spPr>
          <a:xfrm>
            <a:off x="6588224" y="3861048"/>
            <a:ext cx="792088"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9" name="28 Conector recto de flecha"/>
          <p:cNvCxnSpPr/>
          <p:nvPr/>
        </p:nvCxnSpPr>
        <p:spPr>
          <a:xfrm>
            <a:off x="6588224" y="4005064"/>
            <a:ext cx="792088"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30" name="29 Conector recto de flecha"/>
          <p:cNvCxnSpPr/>
          <p:nvPr/>
        </p:nvCxnSpPr>
        <p:spPr>
          <a:xfrm>
            <a:off x="6588224" y="4149080"/>
            <a:ext cx="792088"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30 Rectángulo"/>
          <p:cNvSpPr/>
          <p:nvPr/>
        </p:nvSpPr>
        <p:spPr>
          <a:xfrm>
            <a:off x="7380312" y="2636912"/>
            <a:ext cx="1152128"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s-ES" sz="1300" dirty="0" smtClean="0"/>
              <a:t>Programa</a:t>
            </a:r>
            <a:endParaRPr lang="es-CO" sz="1300" dirty="0"/>
          </a:p>
        </p:txBody>
      </p:sp>
      <p:sp>
        <p:nvSpPr>
          <p:cNvPr id="32" name="31 Rectángulo"/>
          <p:cNvSpPr/>
          <p:nvPr/>
        </p:nvSpPr>
        <p:spPr>
          <a:xfrm>
            <a:off x="7380312" y="5013176"/>
            <a:ext cx="1152128"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s-ES" sz="1300" dirty="0" smtClean="0"/>
              <a:t>Resultados</a:t>
            </a:r>
            <a:endParaRPr lang="es-CO" sz="1300" dirty="0"/>
          </a:p>
        </p:txBody>
      </p:sp>
      <p:sp>
        <p:nvSpPr>
          <p:cNvPr id="33" name="32 Rectángulo"/>
          <p:cNvSpPr/>
          <p:nvPr/>
        </p:nvSpPr>
        <p:spPr>
          <a:xfrm>
            <a:off x="5724128" y="3573016"/>
            <a:ext cx="1008112" cy="57606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just"/>
            <a:r>
              <a:rPr lang="es-ES" sz="1200" dirty="0" smtClean="0"/>
              <a:t>Datos </a:t>
            </a:r>
          </a:p>
          <a:p>
            <a:pPr algn="just"/>
            <a:r>
              <a:rPr lang="es-ES" sz="1200" dirty="0" smtClean="0"/>
              <a:t>Programa </a:t>
            </a:r>
          </a:p>
          <a:p>
            <a:pPr algn="just"/>
            <a:r>
              <a:rPr lang="es-ES" sz="1200" dirty="0" smtClean="0"/>
              <a:t>Ejecutable</a:t>
            </a:r>
            <a:endParaRPr lang="es-CO"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b="1" dirty="0" smtClean="0"/>
              <a:t>Datos y tipos de datos</a:t>
            </a:r>
            <a:endParaRPr lang="es-CO" b="1" dirty="0"/>
          </a:p>
        </p:txBody>
      </p:sp>
      <p:pic>
        <p:nvPicPr>
          <p:cNvPr id="4104" name="Picture 8"/>
          <p:cNvPicPr>
            <a:picLocks noChangeAspect="1" noChangeArrowheads="1"/>
          </p:cNvPicPr>
          <p:nvPr/>
        </p:nvPicPr>
        <p:blipFill>
          <a:blip r:embed="rId2" cstate="print"/>
          <a:srcRect/>
          <a:stretch>
            <a:fillRect/>
          </a:stretch>
        </p:blipFill>
        <p:spPr bwMode="auto">
          <a:xfrm>
            <a:off x="179512" y="1340768"/>
            <a:ext cx="8741550" cy="5040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dirty="0" smtClean="0"/>
              <a:t>Datos y tipos de datos</a:t>
            </a:r>
            <a:endParaRPr lang="es-CO" dirty="0"/>
          </a:p>
        </p:txBody>
      </p:sp>
      <p:sp>
        <p:nvSpPr>
          <p:cNvPr id="31745" name="Rectangle 1"/>
          <p:cNvSpPr>
            <a:spLocks noChangeArrowheads="1"/>
          </p:cNvSpPr>
          <p:nvPr/>
        </p:nvSpPr>
        <p:spPr bwMode="auto">
          <a:xfrm>
            <a:off x="611560" y="1337316"/>
            <a:ext cx="777686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1" u="none" strike="noStrike" cap="none" normalizeH="0" baseline="0" dirty="0" smtClean="0">
                <a:ln>
                  <a:noFill/>
                </a:ln>
                <a:solidFill>
                  <a:schemeClr val="tx1"/>
                </a:solidFill>
                <a:effectLst/>
                <a:latin typeface="Arial" pitchFamily="34" charset="0"/>
                <a:ea typeface="Times New Roman" pitchFamily="18" charset="0"/>
              </a:rPr>
              <a:t>Tipos de Datos Simples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Datos Numéricos: </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Permiten representar valores escalares de forma numérica, esto incluye a los números enteros y los reales. Este tipo de datos permiten realizar operaciones aritméticas comunes.</a:t>
            </a:r>
          </a:p>
          <a:p>
            <a:pPr marL="0" marR="0" lvl="0" indent="0" algn="just" defTabSz="914400" rtl="0" eaLnBrk="0" fontAlgn="base" latinLnBrk="0" hangingPunct="0">
              <a:lnSpc>
                <a:spcPct val="100000"/>
              </a:lnSpc>
              <a:spcBef>
                <a:spcPct val="0"/>
              </a:spcBef>
              <a:spcAft>
                <a:spcPct val="0"/>
              </a:spcAft>
              <a:buClrTx/>
              <a:buSzTx/>
              <a:buFontTx/>
              <a:buChar char="•"/>
              <a:tabLst/>
            </a:pPr>
            <a:endParaRPr lang="es-ES_tradnl" dirty="0">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_tradnl"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Datos Lógicos:</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Son aquellos que solo pueden tener dos valores (cierto o falso) ya que representan el resultado de una comparación entre otros datos (numéricos o alfanuméricos).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_tradnl"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Datos Alfanuméricos (</a:t>
            </a:r>
            <a:r>
              <a:rPr kumimoji="0" lang="es-ES_tradnl" b="1" i="1" u="none" strike="noStrike" cap="none" normalizeH="0" baseline="0" dirty="0" err="1" smtClean="0">
                <a:ln>
                  <a:noFill/>
                </a:ln>
                <a:solidFill>
                  <a:schemeClr val="tx1"/>
                </a:solidFill>
                <a:effectLst/>
                <a:latin typeface="Arial" pitchFamily="34" charset="0"/>
                <a:ea typeface="Times New Roman" pitchFamily="18" charset="0"/>
              </a:rPr>
              <a:t>String</a:t>
            </a:r>
            <a:r>
              <a:rPr kumimoji="0" lang="es-ES_tradnl" b="1" i="1" u="none" strike="noStrike" cap="none" normalizeH="0" baseline="0" dirty="0" smtClean="0">
                <a:ln>
                  <a:noFill/>
                </a:ln>
                <a:solidFill>
                  <a:schemeClr val="tx1"/>
                </a:solidFill>
                <a:effectLst/>
                <a:latin typeface="Arial" pitchFamily="34" charset="0"/>
                <a:ea typeface="Times New Roman" pitchFamily="18" charset="0"/>
              </a:rPr>
              <a:t>):</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Es una secuencia de caracteres alfanuméricos que permiten representar valores identificables de forma descriptiva, esto incluye nombres de personas, direcciones, etc. Es posible representar números como alfanuméricos, pero estos pierden su propiedad matemática, es decir no es posible hacer operaciones con ellos. Este tipo de datos se representan encerrados entre comillas.</a:t>
            </a:r>
            <a:endParaRPr kumimoji="0" lang="es-ES_tradnl"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b="1" dirty="0" smtClean="0"/>
              <a:t>Datos y tipos de datos</a:t>
            </a:r>
            <a:endParaRPr lang="es-CO" b="1" dirty="0"/>
          </a:p>
        </p:txBody>
      </p:sp>
      <p:pic>
        <p:nvPicPr>
          <p:cNvPr id="4104" name="Picture 8"/>
          <p:cNvPicPr>
            <a:picLocks noChangeAspect="1" noChangeArrowheads="1"/>
          </p:cNvPicPr>
          <p:nvPr/>
        </p:nvPicPr>
        <p:blipFill>
          <a:blip r:embed="rId2" cstate="print"/>
          <a:srcRect/>
          <a:stretch>
            <a:fillRect/>
          </a:stretch>
        </p:blipFill>
        <p:spPr bwMode="auto">
          <a:xfrm>
            <a:off x="179512" y="1340768"/>
            <a:ext cx="8741550" cy="5040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368152"/>
          </a:xfrm>
        </p:spPr>
        <p:txBody>
          <a:bodyPr>
            <a:normAutofit fontScale="90000"/>
          </a:bodyPr>
          <a:lstStyle/>
          <a:p>
            <a:r>
              <a:rPr lang="es-ES" sz="3600" b="1" dirty="0" smtClean="0"/>
              <a:t>Expresiones y Operaciones primitivas: </a:t>
            </a:r>
            <a:br>
              <a:rPr lang="es-ES" sz="3600" b="1" dirty="0" smtClean="0"/>
            </a:br>
            <a:r>
              <a:rPr lang="es-ES" sz="3100" b="1" dirty="0" smtClean="0"/>
              <a:t>Numéricos, Lógicos, carácter, cadena. Constantes y variables</a:t>
            </a:r>
            <a:endParaRPr lang="es-CO" sz="3100" b="1" dirty="0"/>
          </a:p>
        </p:txBody>
      </p:sp>
      <p:sp>
        <p:nvSpPr>
          <p:cNvPr id="29697" name="Rectangle 1"/>
          <p:cNvSpPr>
            <a:spLocks noChangeArrowheads="1"/>
          </p:cNvSpPr>
          <p:nvPr/>
        </p:nvSpPr>
        <p:spPr bwMode="auto">
          <a:xfrm>
            <a:off x="539552" y="1629452"/>
            <a:ext cx="806489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76275" algn="l"/>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Expresiones</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Las expresiones son combinaciones de constantes, variables, símbolos de operación, paréntesis y nombres de funciones especiales. Por ejemplo:</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a+(b + 3)/c</a:t>
            </a: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Cada expresión toma un valor que se determina tomando los valores de las variables y constantes implicadas y la ejecución de las operaciones indicadas.</a:t>
            </a: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Una expresión consta de operadores y operandos. Según sea el tipo de datos que manipulan, se clasifican las expresiones en:</a:t>
            </a:r>
          </a:p>
          <a:p>
            <a:pPr marL="0" marR="0" lvl="0" indent="0" algn="just" defTabSz="914400" rtl="0" eaLnBrk="0" fontAlgn="base" latinLnBrk="0" hangingPunct="0">
              <a:lnSpc>
                <a:spcPct val="100000"/>
              </a:lnSpc>
              <a:spcBef>
                <a:spcPct val="0"/>
              </a:spcBef>
              <a:spcAft>
                <a:spcPct val="0"/>
              </a:spcAft>
              <a:buClrTx/>
              <a:buSzTx/>
              <a:buFontTx/>
              <a:buNone/>
              <a:tabLst>
                <a:tab pos="676275" algn="l"/>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6275" algn="l"/>
              </a:tabLst>
            </a:pPr>
            <a:r>
              <a:rPr kumimoji="0" lang="es-ES_tradnl" b="1" i="0" u="none" strike="noStrike" cap="none" normalizeH="0" baseline="0" dirty="0" smtClean="0">
                <a:ln>
                  <a:noFill/>
                </a:ln>
                <a:solidFill>
                  <a:schemeClr val="tx1"/>
                </a:solidFill>
                <a:effectLst/>
                <a:latin typeface="Arial" pitchFamily="34" charset="0"/>
                <a:ea typeface="Times New Roman" pitchFamily="18" charset="0"/>
              </a:rPr>
              <a:t>Aritméticas</a:t>
            </a:r>
            <a:endParaRPr kumimoji="0" lang="es-CO"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6275" algn="l"/>
              </a:tabLst>
            </a:pPr>
            <a:r>
              <a:rPr kumimoji="0" lang="es-ES_tradnl" b="1" i="0" u="none" strike="noStrike" cap="none" normalizeH="0" baseline="0" dirty="0" smtClean="0">
                <a:ln>
                  <a:noFill/>
                </a:ln>
                <a:solidFill>
                  <a:schemeClr val="tx1"/>
                </a:solidFill>
                <a:effectLst/>
                <a:latin typeface="Arial" pitchFamily="34" charset="0"/>
                <a:ea typeface="Times New Roman" pitchFamily="18" charset="0"/>
              </a:rPr>
              <a:t>Relaciónales</a:t>
            </a:r>
            <a:endParaRPr kumimoji="0" lang="es-CO"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6275" algn="l"/>
              </a:tabLst>
            </a:pPr>
            <a:r>
              <a:rPr kumimoji="0" lang="es-ES_tradnl" b="1" i="0" u="none" strike="noStrike" cap="none" normalizeH="0" baseline="0" dirty="0" smtClean="0">
                <a:ln>
                  <a:noFill/>
                </a:ln>
                <a:solidFill>
                  <a:schemeClr val="tx1"/>
                </a:solidFill>
                <a:effectLst/>
                <a:latin typeface="Arial" pitchFamily="34" charset="0"/>
                <a:ea typeface="Times New Roman" pitchFamily="18" charset="0"/>
              </a:rPr>
              <a:t>Lógicas</a:t>
            </a:r>
            <a:endParaRPr kumimoji="0" lang="es-ES_tradnl"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827584" y="168896"/>
            <a:ext cx="7128792" cy="30623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4000" b="1" i="1" u="none" strike="noStrike" cap="none" normalizeH="0" baseline="0" dirty="0" smtClean="0">
                <a:ln>
                  <a:noFill/>
                </a:ln>
                <a:solidFill>
                  <a:schemeClr val="tx1"/>
                </a:solidFill>
                <a:effectLst/>
                <a:latin typeface="Arial" pitchFamily="34" charset="0"/>
                <a:ea typeface="Times New Roman" pitchFamily="18" charset="0"/>
              </a:rPr>
              <a:t>Operadores y Operandos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2800"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400" b="1" i="1" u="none" strike="noStrike" cap="none" normalizeH="0" baseline="0" dirty="0" smtClean="0">
                <a:ln>
                  <a:noFill/>
                </a:ln>
                <a:solidFill>
                  <a:schemeClr val="tx1"/>
                </a:solidFill>
                <a:effectLst/>
                <a:latin typeface="Arial" pitchFamily="34" charset="0"/>
                <a:ea typeface="Times New Roman" pitchFamily="18" charset="0"/>
              </a:rPr>
              <a:t>Operadores:</a:t>
            </a:r>
            <a:r>
              <a:rPr kumimoji="0" lang="es-ES_tradnl" sz="2400" b="0" i="0" u="none" strike="noStrike" cap="none" normalizeH="0" baseline="0" dirty="0" smtClean="0">
                <a:ln>
                  <a:noFill/>
                </a:ln>
                <a:solidFill>
                  <a:schemeClr val="tx1"/>
                </a:solidFill>
                <a:effectLst/>
                <a:latin typeface="Arial" pitchFamily="34" charset="0"/>
                <a:ea typeface="Times New Roman" pitchFamily="18" charset="0"/>
              </a:rPr>
              <a:t> Son elementos que relacionan de forma diferente, los valores de una o mas variables y/o constantes. Es decir, los operadores nos permiten manipular valores</a:t>
            </a:r>
            <a:r>
              <a:rPr kumimoji="0" lang="es-ES_tradnl" sz="1200" b="0" i="0" u="none" strike="noStrike" cap="none" normalizeH="0" baseline="0" dirty="0" smtClean="0">
                <a:ln>
                  <a:noFill/>
                </a:ln>
                <a:solidFill>
                  <a:schemeClr val="tx1"/>
                </a:solidFill>
                <a:effectLst/>
                <a:latin typeface="Arial" pitchFamily="34" charset="0"/>
                <a:ea typeface="Times New Roman" pitchFamily="18" charset="0"/>
              </a:rPr>
              <a:t>.</a:t>
            </a:r>
            <a:endParaRPr kumimoji="0" lang="es-CO"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sp>
        <p:nvSpPr>
          <p:cNvPr id="35841" name="AutoShape 1"/>
          <p:cNvSpPr>
            <a:spLocks/>
          </p:cNvSpPr>
          <p:nvPr/>
        </p:nvSpPr>
        <p:spPr bwMode="auto">
          <a:xfrm>
            <a:off x="4427984" y="3429000"/>
            <a:ext cx="144016" cy="1584176"/>
          </a:xfrm>
          <a:prstGeom prst="leftBrace">
            <a:avLst>
              <a:gd name="adj1" fmla="val 1670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CO"/>
          </a:p>
        </p:txBody>
      </p:sp>
      <p:sp>
        <p:nvSpPr>
          <p:cNvPr id="35843" name="Rectangle 3"/>
          <p:cNvSpPr>
            <a:spLocks noChangeArrowheads="1"/>
          </p:cNvSpPr>
          <p:nvPr/>
        </p:nvSpPr>
        <p:spPr bwMode="auto">
          <a:xfrm>
            <a:off x="827584" y="2780928"/>
            <a:ext cx="7488832"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dirty="0" smtClean="0">
                <a:ln>
                  <a:noFill/>
                </a:ln>
                <a:solidFill>
                  <a:schemeClr val="tx1"/>
                </a:solidFill>
                <a:effectLst/>
                <a:latin typeface="Arial" pitchFamily="34" charset="0"/>
              </a:rPr>
              <a:t/>
            </a:r>
            <a:br>
              <a:rPr kumimoji="0" lang="es-CO" sz="1800" b="0" i="0" u="none" strike="noStrike" cap="none" normalizeH="0" baseline="0" dirty="0" smtClean="0">
                <a:ln>
                  <a:noFill/>
                </a:ln>
                <a:solidFill>
                  <a:schemeClr val="tx1"/>
                </a:solidFill>
                <a:effectLst/>
                <a:latin typeface="Arial" pitchFamily="34" charset="0"/>
              </a:rPr>
            </a:br>
            <a:endParaRPr kumimoji="0" lang="es-CO"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_tradnl" sz="2800" b="0" i="0" u="none" strike="noStrike" cap="none" normalizeH="0" baseline="0" dirty="0" smtClean="0">
                <a:ln>
                  <a:noFill/>
                </a:ln>
                <a:solidFill>
                  <a:schemeClr val="tx1"/>
                </a:solidFill>
                <a:effectLst/>
                <a:latin typeface="Arial" pitchFamily="34" charset="0"/>
                <a:ea typeface="Times New Roman" pitchFamily="18" charset="0"/>
              </a:rPr>
              <a:t>				Aritméticos</a:t>
            </a:r>
            <a:endParaRPr kumimoji="0" lang="es-CO"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_tradnl" sz="2800" b="0" i="0" u="none" strike="noStrike" cap="none" normalizeH="0" baseline="0" dirty="0" smtClean="0">
                <a:ln>
                  <a:noFill/>
                </a:ln>
                <a:solidFill>
                  <a:schemeClr val="tx1"/>
                </a:solidFill>
                <a:effectLst/>
                <a:latin typeface="Arial" pitchFamily="34" charset="0"/>
                <a:ea typeface="Times New Roman" pitchFamily="18" charset="0"/>
              </a:rPr>
              <a:t>Tipos de Operadores	Relaciónales</a:t>
            </a:r>
            <a:endParaRPr kumimoji="0" lang="es-CO"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s-ES_tradnl" sz="2800" b="0" i="0" u="none" strike="noStrike" cap="none" normalizeH="0" baseline="0" dirty="0" smtClean="0">
                <a:ln>
                  <a:noFill/>
                </a:ln>
                <a:solidFill>
                  <a:schemeClr val="tx1"/>
                </a:solidFill>
                <a:effectLst/>
                <a:latin typeface="Arial" pitchFamily="34" charset="0"/>
                <a:ea typeface="Times New Roman" pitchFamily="18" charset="0"/>
              </a:rPr>
              <a:t>				Lógicos</a:t>
            </a:r>
            <a:endParaRPr kumimoji="0" lang="es-ES_tradnl"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76672"/>
            <a:ext cx="7772400" cy="1470025"/>
          </a:xfrm>
        </p:spPr>
        <p:txBody>
          <a:bodyPr/>
          <a:lstStyle/>
          <a:p>
            <a:r>
              <a:rPr lang="es-CO" dirty="0" smtClean="0"/>
              <a:t>Concepto de algoritmo</a:t>
            </a:r>
            <a:endParaRPr lang="es-CO" dirty="0"/>
          </a:p>
        </p:txBody>
      </p:sp>
      <p:sp>
        <p:nvSpPr>
          <p:cNvPr id="7169" name="Rectangle 1"/>
          <p:cNvSpPr>
            <a:spLocks noChangeArrowheads="1"/>
          </p:cNvSpPr>
          <p:nvPr/>
        </p:nvSpPr>
        <p:spPr bwMode="auto">
          <a:xfrm>
            <a:off x="395536" y="1595021"/>
            <a:ext cx="52565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24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Definición de Algoritmo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CO"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palabra algoritmo se deriva de la traducción al latín de la palabra árabe a</a:t>
            </a:r>
            <a:r>
              <a:rPr kumimoji="0" lang="es-CO"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lkhowarizmi</a:t>
            </a:r>
            <a:r>
              <a:rPr kumimoji="0" lang="es-CO"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nombre de un matemático y astrónomo árabe que escribió un tratado sobre manipulación de números y ecuaciones en el siglo IX.</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Un algoritmo es una </a:t>
            </a:r>
            <a:r>
              <a:rPr kumimoji="0" lang="es-CO"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serie de pasos organizados que describe el proceso que se debe seguir, para dar solución a un problema especifico.</a:t>
            </a:r>
            <a:endParaRPr kumimoji="0" lang="es-CO"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2400" b="0" i="0" u="none" strike="noStrike" cap="none" normalizeH="0" baseline="0" dirty="0" smtClean="0">
              <a:ln>
                <a:noFill/>
              </a:ln>
              <a:solidFill>
                <a:schemeClr val="tx1"/>
              </a:solidFill>
              <a:effectLst/>
              <a:latin typeface="Arial" pitchFamily="34" charset="0"/>
            </a:endParaRPr>
          </a:p>
        </p:txBody>
      </p:sp>
      <p:pic>
        <p:nvPicPr>
          <p:cNvPr id="2050" name="Picture 2" descr="http://gervalladares.files.wordpress.com/2013/01/programacion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2452" y="1916832"/>
            <a:ext cx="3332036" cy="45365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0" y="1052736"/>
            <a:ext cx="8712968" cy="5616624"/>
          </a:xfrm>
          <a:prstGeom prst="rect">
            <a:avLst/>
          </a:prstGeom>
          <a:noFill/>
          <a:ln w="9525">
            <a:noFill/>
            <a:miter lim="800000"/>
            <a:headEnd/>
            <a:tailEnd/>
          </a:ln>
        </p:spPr>
      </p:pic>
      <p:sp>
        <p:nvSpPr>
          <p:cNvPr id="5" name="4 Rectángulo"/>
          <p:cNvSpPr/>
          <p:nvPr/>
        </p:nvSpPr>
        <p:spPr>
          <a:xfrm>
            <a:off x="1403648" y="0"/>
            <a:ext cx="6340197" cy="707886"/>
          </a:xfrm>
          <a:prstGeom prst="rect">
            <a:avLst/>
          </a:prstGeom>
        </p:spPr>
        <p:txBody>
          <a:bodyPr wrap="none">
            <a:spAutoFit/>
          </a:bodyPr>
          <a:lstStyle/>
          <a:p>
            <a:pPr lvl="0" algn="ctr" fontAlgn="base">
              <a:spcBef>
                <a:spcPct val="0"/>
              </a:spcBef>
              <a:spcAft>
                <a:spcPct val="0"/>
              </a:spcAft>
            </a:pPr>
            <a:r>
              <a:rPr kumimoji="0" lang="es-ES_tradnl" sz="4000" b="1" i="1" u="none" strike="noStrike" cap="none" normalizeH="0" baseline="0" dirty="0" smtClean="0">
                <a:ln>
                  <a:noFill/>
                </a:ln>
                <a:solidFill>
                  <a:schemeClr val="tx1"/>
                </a:solidFill>
                <a:effectLst/>
                <a:latin typeface="Arial" pitchFamily="34" charset="0"/>
                <a:ea typeface="Times New Roman" pitchFamily="18" charset="0"/>
              </a:rPr>
              <a:t>Operadores y Operandos</a:t>
            </a:r>
          </a:p>
        </p:txBody>
      </p:sp>
      <p:sp>
        <p:nvSpPr>
          <p:cNvPr id="6" name="5 Rectángulo"/>
          <p:cNvSpPr/>
          <p:nvPr/>
        </p:nvSpPr>
        <p:spPr>
          <a:xfrm>
            <a:off x="323528" y="764704"/>
            <a:ext cx="4838953" cy="584775"/>
          </a:xfrm>
          <a:prstGeom prst="rect">
            <a:avLst/>
          </a:prstGeom>
        </p:spPr>
        <p:txBody>
          <a:bodyPr wrap="none">
            <a:spAutoFit/>
          </a:bodyPr>
          <a:lstStyle/>
          <a:p>
            <a:pPr lvl="0" algn="ctr" fontAlgn="base">
              <a:spcBef>
                <a:spcPct val="0"/>
              </a:spcBef>
              <a:spcAft>
                <a:spcPct val="0"/>
              </a:spcAft>
            </a:pPr>
            <a:r>
              <a:rPr kumimoji="0" lang="es-ES_tradnl" sz="3200" b="1" i="1" u="none" strike="noStrike" cap="none" normalizeH="0" baseline="0" dirty="0" smtClean="0">
                <a:ln>
                  <a:noFill/>
                </a:ln>
                <a:solidFill>
                  <a:schemeClr val="tx1"/>
                </a:solidFill>
                <a:effectLst/>
                <a:latin typeface="Arial" pitchFamily="34" charset="0"/>
                <a:ea typeface="Times New Roman" pitchFamily="18" charset="0"/>
              </a:rPr>
              <a:t>Operadores Aritméticos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39552" y="574880"/>
            <a:ext cx="8208912"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s-ES_tradnl" sz="2000" b="1" i="1" u="none" strike="noStrike" cap="none" normalizeH="0" baseline="0" dirty="0" smtClean="0">
                <a:ln>
                  <a:noFill/>
                </a:ln>
                <a:solidFill>
                  <a:schemeClr val="tx1"/>
                </a:solidFill>
                <a:effectLst/>
                <a:latin typeface="Arial" pitchFamily="34" charset="0"/>
                <a:ea typeface="Times New Roman" pitchFamily="18" charset="0"/>
              </a:rPr>
              <a:t>Prioridad de los Operadores Aritméticos</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Todas las expresiones entre paréntesis se evalúan primero. Las expresiones con paréntesis anidados se evalúan de dentro a fuera, el paréntesis mas interno se evalúa primero.</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Dentro de una misma expresión los operadores se evalúan en el siguiente orden.</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1.- ^ Exponenciación</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2.- *, /, </a:t>
            </a:r>
            <a:r>
              <a:rPr kumimoji="0" lang="es-ES_tradnl" sz="2000" b="0" i="0" u="none" strike="noStrike" cap="none" normalizeH="0" baseline="0" dirty="0" err="1" smtClean="0">
                <a:ln>
                  <a:noFill/>
                </a:ln>
                <a:solidFill>
                  <a:schemeClr val="tx1"/>
                </a:solidFill>
                <a:effectLst/>
                <a:latin typeface="Arial" pitchFamily="34" charset="0"/>
                <a:ea typeface="Times New Roman" pitchFamily="18" charset="0"/>
              </a:rPr>
              <a:t>mod</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Multiplicación, división, modulo.</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3.- +, - Suma y resta.</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Los operadores en una misma expresión con igual nivel de prioridad se evalúan de izquierda a derecha.</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Ejemplos: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4 + 2 * 5 = 14</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23 * 2 / 5 = 9.2				46 / 5 = 9.2</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3 + 5 * (10 - (2 + 4)) = 23		3 + 5 * (10 - 6) = 3 + 5 * 4 = 3 + 20 = 23</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3.5 + 5.09 - 14.0 / 40 = 5.09		3.5 + 5.09 - 3.5 = 8.59 - 3.5 = 5.09</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2.1 * (1.5 + 3.0 * 4.1) = 28.98		2.1 * (1.5 + 12.3) = 2.1 * 13.8 = 28.98</a:t>
            </a:r>
            <a:endParaRPr kumimoji="0" lang="es-ES_tradnl" sz="16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1403648" y="0"/>
            <a:ext cx="6340197" cy="707886"/>
          </a:xfrm>
          <a:prstGeom prst="rect">
            <a:avLst/>
          </a:prstGeom>
        </p:spPr>
        <p:txBody>
          <a:bodyPr wrap="none">
            <a:spAutoFit/>
          </a:bodyPr>
          <a:lstStyle/>
          <a:p>
            <a:pPr lvl="0" algn="ctr" fontAlgn="base">
              <a:spcBef>
                <a:spcPct val="0"/>
              </a:spcBef>
              <a:spcAft>
                <a:spcPct val="0"/>
              </a:spcAft>
            </a:pPr>
            <a:r>
              <a:rPr kumimoji="0" lang="es-ES_tradnl" sz="4000" b="1" i="1" u="none" strike="noStrike" cap="none" normalizeH="0" baseline="0" dirty="0" smtClean="0">
                <a:ln>
                  <a:noFill/>
                </a:ln>
                <a:solidFill>
                  <a:schemeClr val="tx1"/>
                </a:solidFill>
                <a:effectLst/>
                <a:latin typeface="Arial" pitchFamily="34" charset="0"/>
                <a:ea typeface="Times New Roman" pitchFamily="18" charset="0"/>
              </a:rPr>
              <a:t>Operadores y Operandos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403648" y="0"/>
            <a:ext cx="6340197" cy="707886"/>
          </a:xfrm>
          <a:prstGeom prst="rect">
            <a:avLst/>
          </a:prstGeom>
        </p:spPr>
        <p:txBody>
          <a:bodyPr wrap="none">
            <a:spAutoFit/>
          </a:bodyPr>
          <a:lstStyle/>
          <a:p>
            <a:pPr lvl="0" algn="ctr" fontAlgn="base">
              <a:spcBef>
                <a:spcPct val="0"/>
              </a:spcBef>
              <a:spcAft>
                <a:spcPct val="0"/>
              </a:spcAft>
            </a:pPr>
            <a:r>
              <a:rPr kumimoji="0" lang="es-ES_tradnl" sz="4000" b="1" i="1" u="none" strike="noStrike" cap="none" normalizeH="0" baseline="0" dirty="0" smtClean="0">
                <a:ln>
                  <a:noFill/>
                </a:ln>
                <a:solidFill>
                  <a:schemeClr val="tx1"/>
                </a:solidFill>
                <a:effectLst/>
                <a:latin typeface="Arial" pitchFamily="34" charset="0"/>
                <a:ea typeface="Times New Roman" pitchFamily="18" charset="0"/>
              </a:rPr>
              <a:t>Operadores y Operandos</a:t>
            </a:r>
          </a:p>
        </p:txBody>
      </p:sp>
      <p:sp>
        <p:nvSpPr>
          <p:cNvPr id="6" name="5 Rectángulo"/>
          <p:cNvSpPr/>
          <p:nvPr/>
        </p:nvSpPr>
        <p:spPr>
          <a:xfrm>
            <a:off x="323528" y="548680"/>
            <a:ext cx="5712333" cy="707886"/>
          </a:xfrm>
          <a:prstGeom prst="rect">
            <a:avLst/>
          </a:prstGeom>
        </p:spPr>
        <p:txBody>
          <a:bodyPr wrap="none">
            <a:spAutoFit/>
          </a:bodyPr>
          <a:lstStyle/>
          <a:p>
            <a:pPr lvl="0"/>
            <a:r>
              <a:rPr lang="es-ES_tradnl" sz="4000" b="1" i="1" dirty="0"/>
              <a:t>Operadores Relaciónales:</a:t>
            </a:r>
            <a:r>
              <a:rPr lang="es-ES_tradnl" sz="4000" b="1" dirty="0"/>
              <a:t> </a:t>
            </a:r>
            <a:endParaRPr lang="es-CO" sz="4000" b="1" dirty="0"/>
          </a:p>
        </p:txBody>
      </p:sp>
      <p:sp>
        <p:nvSpPr>
          <p:cNvPr id="38913" name="Rectangle 1"/>
          <p:cNvSpPr>
            <a:spLocks noChangeArrowheads="1"/>
          </p:cNvSpPr>
          <p:nvPr/>
        </p:nvSpPr>
        <p:spPr bwMode="auto">
          <a:xfrm>
            <a:off x="467544" y="1124744"/>
            <a:ext cx="835292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Se utilizan para establecer una relación entre dos valores.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Compara estos valores entre si y esta comparación produce un resultado de certeza o falsedad (verdadero o falso).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Los operadores relaciónales comparan valores del mismo tipo (numéricos o cadenas)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Tienen el mismo nivel de prioridad en su evaluación.</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Los operadores relaciónales tiene menor prioridad que los aritméticos.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Operadores Relaciónales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&gt;	Mayor que</a:t>
            </a:r>
            <a:r>
              <a:rPr lang="es-CO" sz="1600" dirty="0">
                <a:latin typeface="Arial" pitchFamily="34" charset="0"/>
              </a:rPr>
              <a:t> </a:t>
            </a:r>
            <a:r>
              <a:rPr lang="es-CO" sz="1600" dirty="0" smtClean="0">
                <a:latin typeface="Arial" pitchFamily="34"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&lt;	Menor que</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&gt; =	Mayor o igual que   </a:t>
            </a:r>
            <a:r>
              <a:rPr kumimoji="0" lang="es-ES_tradnl" sz="1600" b="0" i="0" u="none" strike="noStrike" cap="none" normalizeH="0" dirty="0" smtClean="0">
                <a:ln>
                  <a:noFill/>
                </a:ln>
                <a:solidFill>
                  <a:schemeClr val="tx1"/>
                </a:solidFill>
                <a:effectLst/>
                <a:latin typeface="Arial" pitchFamily="34" charset="0"/>
                <a:ea typeface="Times New Roman" pitchFamily="18" charset="0"/>
              </a:rPr>
              <a:t> </a:t>
            </a:r>
            <a:r>
              <a:rPr lang="es-ES_tradnl" sz="1600" dirty="0">
                <a:latin typeface="Arial" pitchFamily="34" charset="0"/>
                <a:ea typeface="Times New Roman" pitchFamily="18" charset="0"/>
              </a:rPr>
              <a:t> </a:t>
            </a:r>
            <a:r>
              <a:rPr lang="es-ES_tradnl" sz="1600" dirty="0" smtClean="0">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&lt; = 	Menor o igual que</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&lt; &gt;	Diferente</a:t>
            </a:r>
            <a:r>
              <a:rPr lang="es-CO" sz="1600" dirty="0">
                <a:latin typeface="Arial" pitchFamily="34" charset="0"/>
              </a:rPr>
              <a:t> </a:t>
            </a:r>
            <a:r>
              <a:rPr lang="es-CO" sz="1600" dirty="0" smtClean="0">
                <a:latin typeface="Arial" pitchFamily="34"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Igual</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Ejemplos: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Si a = 10	b = 20		c = 30</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a + b &gt; c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Falso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a - b &lt; c	Verdadero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a - b = c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Falso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a * b &lt; &gt; c	Verdadero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Ejemplos no lógicos: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 &lt; b &lt; c</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10 &lt; 20 &lt; 30</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T    &lt; 30 	(no es lógico porque tiene diferentes operandos)</a:t>
            </a:r>
            <a:endParaRPr kumimoji="0" lang="es-ES_tradn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1198854"/>
            <a:ext cx="806489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_tradnl" sz="2000" b="1" i="1" u="none" strike="noStrike" cap="none" normalizeH="0" baseline="0" dirty="0" smtClean="0">
                <a:ln>
                  <a:noFill/>
                </a:ln>
                <a:solidFill>
                  <a:schemeClr val="tx1"/>
                </a:solidFill>
                <a:effectLst/>
                <a:latin typeface="Arial" pitchFamily="34" charset="0"/>
                <a:ea typeface="Times New Roman" pitchFamily="18" charset="0"/>
              </a:rPr>
              <a:t>Operadores Lógicos:</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Estos operadores se utilizan para establecer relaciones entre valores lógicos.</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Estos valores pueden ser resultado de una expresión relacional.</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2000" b="1" i="1" u="none" strike="noStrike" cap="none" normalizeH="0" baseline="0" dirty="0" smtClean="0">
                <a:ln>
                  <a:noFill/>
                </a:ln>
                <a:solidFill>
                  <a:schemeClr val="tx1"/>
                </a:solidFill>
                <a:effectLst/>
                <a:latin typeface="Arial" pitchFamily="34" charset="0"/>
                <a:ea typeface="Times New Roman" pitchFamily="18" charset="0"/>
              </a:rPr>
              <a:t>Operadores Lógicos</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1" i="1"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And	Y</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2000" b="0" i="0" u="none" strike="noStrike" cap="none" normalizeH="0" baseline="0" dirty="0" err="1" smtClean="0">
                <a:ln>
                  <a:noFill/>
                </a:ln>
                <a:solidFill>
                  <a:schemeClr val="tx1"/>
                </a:solidFill>
                <a:effectLst/>
                <a:latin typeface="Arial" pitchFamily="34" charset="0"/>
                <a:ea typeface="Times New Roman" pitchFamily="18" charset="0"/>
              </a:rPr>
              <a:t>Or</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O</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2000" b="0" i="0" u="none" strike="noStrike" cap="none" normalizeH="0" baseline="0" dirty="0" err="1" smtClean="0">
                <a:ln>
                  <a:noFill/>
                </a:ln>
                <a:solidFill>
                  <a:schemeClr val="tx1"/>
                </a:solidFill>
                <a:effectLst/>
                <a:latin typeface="Arial" pitchFamily="34" charset="0"/>
                <a:ea typeface="Times New Roman" pitchFamily="18" charset="0"/>
              </a:rPr>
              <a:t>Not</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Negación</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1" i="1" u="none" strike="noStrike" cap="none" normalizeH="0" baseline="0" dirty="0" smtClean="0">
                <a:ln>
                  <a:noFill/>
                </a:ln>
                <a:solidFill>
                  <a:schemeClr val="tx1"/>
                </a:solidFill>
                <a:effectLst/>
                <a:latin typeface="Arial" pitchFamily="34" charset="0"/>
                <a:ea typeface="Times New Roman" pitchFamily="18" charset="0"/>
              </a:rPr>
              <a:t>Operador And</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1" u="none" strike="noStrike" cap="none" normalizeH="0" baseline="0" dirty="0" smtClean="0">
                <a:ln>
                  <a:noFill/>
                </a:ln>
                <a:solidFill>
                  <a:schemeClr val="tx1"/>
                </a:solidFill>
                <a:effectLst/>
                <a:latin typeface="Arial" pitchFamily="34" charset="0"/>
                <a:ea typeface="Times New Roman" pitchFamily="18" charset="0"/>
              </a:rPr>
              <a:t>Operando1	Operador	Operando2	Resultado</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1"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T		   AND</a:t>
            </a:r>
            <a:r>
              <a:rPr kumimoji="0" lang="en-US" sz="2000" b="0" i="1"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T</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T				     F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F</a:t>
            </a:r>
            <a:r>
              <a:rPr kumimoji="0" lang="en-US" sz="2000" b="0" i="1" u="none" strike="noStrike" cap="none" normalizeH="0" baseline="0" dirty="0" smtClean="0">
                <a:ln>
                  <a:noFill/>
                </a:ln>
                <a:solidFill>
                  <a:schemeClr val="tx1"/>
                </a:solidFill>
                <a:effectLst/>
                <a:latin typeface="Arial" pitchFamily="34" charset="0"/>
                <a:ea typeface="Times New Roman" pitchFamily="18" charset="0"/>
              </a:rPr>
              <a:t>	</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F				     T		     F</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F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F</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F</a:t>
            </a:r>
            <a:endParaRPr kumimoji="0" lang="es-CO"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sz="2000" b="0" i="0" u="none" strike="noStrike" cap="none" normalizeH="0" baseline="0" dirty="0" smtClean="0">
                <a:ln>
                  <a:noFill/>
                </a:ln>
                <a:solidFill>
                  <a:schemeClr val="tx1"/>
                </a:solidFill>
                <a:effectLst/>
                <a:latin typeface="Arial" pitchFamily="34" charset="0"/>
                <a:ea typeface="Times New Roman" pitchFamily="18" charset="0"/>
              </a:rPr>
              <a:t>Recuerde que con and se cumple si  todas cumplen.</a:t>
            </a:r>
            <a:endParaRPr kumimoji="0" lang="es-ES_tradnl" sz="20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1403648" y="0"/>
            <a:ext cx="6340197" cy="707886"/>
          </a:xfrm>
          <a:prstGeom prst="rect">
            <a:avLst/>
          </a:prstGeom>
        </p:spPr>
        <p:txBody>
          <a:bodyPr wrap="none">
            <a:spAutoFit/>
          </a:bodyPr>
          <a:lstStyle/>
          <a:p>
            <a:pPr lvl="0" algn="ctr" fontAlgn="base">
              <a:spcBef>
                <a:spcPct val="0"/>
              </a:spcBef>
              <a:spcAft>
                <a:spcPct val="0"/>
              </a:spcAft>
            </a:pPr>
            <a:r>
              <a:rPr kumimoji="0" lang="es-ES_tradnl" sz="4000" b="1" i="1" u="none" strike="noStrike" cap="none" normalizeH="0" baseline="0" dirty="0" smtClean="0">
                <a:ln>
                  <a:noFill/>
                </a:ln>
                <a:solidFill>
                  <a:schemeClr val="tx1"/>
                </a:solidFill>
                <a:effectLst/>
                <a:latin typeface="Arial" pitchFamily="34" charset="0"/>
                <a:ea typeface="Times New Roman" pitchFamily="18" charset="0"/>
              </a:rPr>
              <a:t>Operadores y Operandos</a:t>
            </a:r>
          </a:p>
        </p:txBody>
      </p:sp>
      <p:sp>
        <p:nvSpPr>
          <p:cNvPr id="6" name="5 Rectángulo"/>
          <p:cNvSpPr/>
          <p:nvPr/>
        </p:nvSpPr>
        <p:spPr>
          <a:xfrm>
            <a:off x="323528" y="548680"/>
            <a:ext cx="4615431" cy="707886"/>
          </a:xfrm>
          <a:prstGeom prst="rect">
            <a:avLst/>
          </a:prstGeom>
        </p:spPr>
        <p:txBody>
          <a:bodyPr wrap="none">
            <a:spAutoFit/>
          </a:bodyPr>
          <a:lstStyle/>
          <a:p>
            <a:pPr lvl="0"/>
            <a:r>
              <a:rPr lang="es-ES_tradnl" sz="4000" b="1" i="1" dirty="0"/>
              <a:t>Operadores </a:t>
            </a:r>
            <a:r>
              <a:rPr lang="es-ES_tradnl" sz="4000" b="1" i="1" dirty="0" smtClean="0"/>
              <a:t>Lógicos:</a:t>
            </a:r>
            <a:r>
              <a:rPr lang="es-ES_tradnl" sz="4000" b="1" dirty="0" smtClean="0"/>
              <a:t> </a:t>
            </a:r>
            <a:endParaRPr lang="es-CO" sz="4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ChangeArrowheads="1"/>
          </p:cNvSpPr>
          <p:nvPr/>
        </p:nvSpPr>
        <p:spPr bwMode="auto">
          <a:xfrm>
            <a:off x="251520" y="704919"/>
            <a:ext cx="8712968"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Ejemplo: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Antioquia gana si Nacional Gana Medellín Gana y Envigado Gana.</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Nacional             Medellín           Envigado       Antioquia</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G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P                          G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P</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G                          P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P</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P</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Operador </a:t>
            </a:r>
            <a:r>
              <a:rPr kumimoji="0" lang="es-ES_tradnl" sz="1600" b="1" i="1" u="none" strike="noStrike" cap="none" normalizeH="0" baseline="0" dirty="0" err="1" smtClean="0">
                <a:ln>
                  <a:noFill/>
                </a:ln>
                <a:solidFill>
                  <a:schemeClr val="tx1"/>
                </a:solidFill>
                <a:effectLst/>
                <a:latin typeface="Arial" pitchFamily="34" charset="0"/>
                <a:ea typeface="Times New Roman" pitchFamily="18" charset="0"/>
              </a:rPr>
              <a:t>Or</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Operando1	Operador	Operando2	Resultado</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T		   OR		     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T				     F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F				     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F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Recuerde que con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se cumple si  alguna  cumple. Utilice el mismo ejemplo.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err="1" smtClean="0">
                <a:ln>
                  <a:noFill/>
                </a:ln>
                <a:solidFill>
                  <a:schemeClr val="tx1"/>
                </a:solidFill>
                <a:effectLst/>
                <a:latin typeface="Arial" pitchFamily="34" charset="0"/>
                <a:ea typeface="Times New Roman" pitchFamily="18" charset="0"/>
              </a:rPr>
              <a:t>Operador</a:t>
            </a:r>
            <a:r>
              <a:rPr kumimoji="0" lang="en-US" sz="1600" b="1" i="1" u="none" strike="noStrike" cap="none" normalizeH="0" baseline="0" dirty="0" smtClean="0">
                <a:ln>
                  <a:noFill/>
                </a:ln>
                <a:solidFill>
                  <a:schemeClr val="tx1"/>
                </a:solidFill>
                <a:effectLst/>
                <a:latin typeface="Arial" pitchFamily="34" charset="0"/>
                <a:ea typeface="Times New Roman" pitchFamily="18" charset="0"/>
              </a:rPr>
              <a:t> 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Operando	Resultado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T		     F</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F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Ejemplos: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(a &lt; b) and (b &lt; c)</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(10&lt;20) and (20&lt;30)</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T     and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sp>
        <p:nvSpPr>
          <p:cNvPr id="40966"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Arial" pitchFamily="34" charset="0"/>
              </a:rPr>
              <a:t/>
            </a:r>
            <a:br>
              <a:rPr kumimoji="0" lang="es-CO" sz="1800" b="0" i="0" u="none" strike="noStrike" cap="none" normalizeH="0" baseline="0" smtClean="0">
                <a:ln>
                  <a:noFill/>
                </a:ln>
                <a:solidFill>
                  <a:schemeClr val="tx1"/>
                </a:solidFill>
                <a:effectLst/>
                <a:latin typeface="Arial" pitchFamily="34" charset="0"/>
              </a:rPr>
            </a:br>
            <a:endParaRPr kumimoji="0" lang="es-CO"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endParaRPr>
          </a:p>
        </p:txBody>
      </p:sp>
      <p:sp>
        <p:nvSpPr>
          <p:cNvPr id="40967" name="Rectangle 7"/>
          <p:cNvSpPr>
            <a:spLocks noChangeArrowheads="1"/>
          </p:cNvSpPr>
          <p:nvPr/>
        </p:nvSpPr>
        <p:spPr bwMode="auto">
          <a:xfrm>
            <a:off x="2843808" y="5442228"/>
            <a:ext cx="576064"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grpSp>
        <p:nvGrpSpPr>
          <p:cNvPr id="40968" name="Group 8"/>
          <p:cNvGrpSpPr>
            <a:grpSpLocks/>
          </p:cNvGrpSpPr>
          <p:nvPr/>
        </p:nvGrpSpPr>
        <p:grpSpPr bwMode="auto">
          <a:xfrm>
            <a:off x="2555776" y="6165304"/>
            <a:ext cx="1080120" cy="288032"/>
            <a:chOff x="3602" y="2953"/>
            <a:chExt cx="1009" cy="301"/>
          </a:xfrm>
        </p:grpSpPr>
        <p:sp>
          <p:nvSpPr>
            <p:cNvPr id="40969" name="Line 9"/>
            <p:cNvSpPr>
              <a:spLocks noChangeShapeType="1"/>
            </p:cNvSpPr>
            <p:nvPr/>
          </p:nvSpPr>
          <p:spPr bwMode="auto">
            <a:xfrm>
              <a:off x="3602" y="2953"/>
              <a:ext cx="1" cy="289"/>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s-CO"/>
            </a:p>
          </p:txBody>
        </p:sp>
        <p:sp>
          <p:nvSpPr>
            <p:cNvPr id="40970" name="Line 10"/>
            <p:cNvSpPr>
              <a:spLocks noChangeShapeType="1"/>
            </p:cNvSpPr>
            <p:nvPr/>
          </p:nvSpPr>
          <p:spPr bwMode="auto">
            <a:xfrm>
              <a:off x="4610" y="2953"/>
              <a:ext cx="1" cy="289"/>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s-CO"/>
            </a:p>
          </p:txBody>
        </p:sp>
        <p:sp>
          <p:nvSpPr>
            <p:cNvPr id="40971" name="Line 11"/>
            <p:cNvSpPr>
              <a:spLocks noChangeShapeType="1"/>
            </p:cNvSpPr>
            <p:nvPr/>
          </p:nvSpPr>
          <p:spPr bwMode="auto">
            <a:xfrm>
              <a:off x="3602" y="3253"/>
              <a:ext cx="433" cy="1"/>
            </a:xfrm>
            <a:prstGeom prst="line">
              <a:avLst/>
            </a:prstGeom>
            <a:noFill/>
            <a:ln w="9525">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s-CO"/>
            </a:p>
          </p:txBody>
        </p:sp>
        <p:sp>
          <p:nvSpPr>
            <p:cNvPr id="40972" name="Line 12"/>
            <p:cNvSpPr>
              <a:spLocks noChangeShapeType="1"/>
            </p:cNvSpPr>
            <p:nvPr/>
          </p:nvSpPr>
          <p:spPr bwMode="auto">
            <a:xfrm flipH="1">
              <a:off x="4322" y="3253"/>
              <a:ext cx="289" cy="1"/>
            </a:xfrm>
            <a:prstGeom prst="line">
              <a:avLst/>
            </a:prstGeom>
            <a:noFill/>
            <a:ln w="9525">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s-CO"/>
            </a:p>
          </p:txBody>
        </p:sp>
      </p:grpSp>
      <p:sp>
        <p:nvSpPr>
          <p:cNvPr id="18" name="17 Rectángulo"/>
          <p:cNvSpPr/>
          <p:nvPr/>
        </p:nvSpPr>
        <p:spPr>
          <a:xfrm>
            <a:off x="1979712" y="0"/>
            <a:ext cx="4615431" cy="707886"/>
          </a:xfrm>
          <a:prstGeom prst="rect">
            <a:avLst/>
          </a:prstGeom>
        </p:spPr>
        <p:txBody>
          <a:bodyPr wrap="none">
            <a:spAutoFit/>
          </a:bodyPr>
          <a:lstStyle/>
          <a:p>
            <a:pPr lvl="0"/>
            <a:r>
              <a:rPr lang="es-ES_tradnl" sz="4000" b="1" i="1" dirty="0"/>
              <a:t>Operadores </a:t>
            </a:r>
            <a:r>
              <a:rPr lang="es-ES_tradnl" sz="4000" b="1" i="1" dirty="0" smtClean="0"/>
              <a:t>Lógicos:</a:t>
            </a:r>
            <a:r>
              <a:rPr lang="es-ES_tradnl" sz="4000" b="1" dirty="0" smtClean="0"/>
              <a:t> </a:t>
            </a:r>
            <a:endParaRPr lang="es-CO" sz="4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ChangeArrowheads="1"/>
          </p:cNvSpPr>
          <p:nvPr/>
        </p:nvSpPr>
        <p:spPr bwMode="auto">
          <a:xfrm>
            <a:off x="251520" y="704919"/>
            <a:ext cx="8712968"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Ejemplo: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Antioquia gana si Nacional Gana Medellín Gana y Envigado Gana.</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Nacional             Medellín           Envigado       Antioquia</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G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P                          G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G</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P</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G                          P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P</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P</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Operador </a:t>
            </a:r>
            <a:r>
              <a:rPr kumimoji="0" lang="es-ES_tradnl" sz="1600" b="1" i="1" u="none" strike="noStrike" cap="none" normalizeH="0" baseline="0" dirty="0" err="1" smtClean="0">
                <a:ln>
                  <a:noFill/>
                </a:ln>
                <a:solidFill>
                  <a:schemeClr val="tx1"/>
                </a:solidFill>
                <a:effectLst/>
                <a:latin typeface="Arial" pitchFamily="34" charset="0"/>
                <a:ea typeface="Times New Roman" pitchFamily="18" charset="0"/>
              </a:rPr>
              <a:t>Or</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Operando1	Operador	Operando2	Resultado</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T		   OR		     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T				     F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F				     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F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rPr>
              <a:t>F</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Recuerde que con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se cumple si  alguna  cumple. Utilice el mismo ejemplo.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err="1" smtClean="0">
                <a:ln>
                  <a:noFill/>
                </a:ln>
                <a:solidFill>
                  <a:schemeClr val="tx1"/>
                </a:solidFill>
                <a:effectLst/>
                <a:latin typeface="Arial" pitchFamily="34" charset="0"/>
                <a:ea typeface="Times New Roman" pitchFamily="18" charset="0"/>
              </a:rPr>
              <a:t>Operador</a:t>
            </a:r>
            <a:r>
              <a:rPr kumimoji="0" lang="en-US" sz="1600" b="1" i="1" u="none" strike="noStrike" cap="none" normalizeH="0" baseline="0" dirty="0" smtClean="0">
                <a:ln>
                  <a:noFill/>
                </a:ln>
                <a:solidFill>
                  <a:schemeClr val="tx1"/>
                </a:solidFill>
                <a:effectLst/>
                <a:latin typeface="Arial" pitchFamily="34" charset="0"/>
                <a:ea typeface="Times New Roman" pitchFamily="18" charset="0"/>
              </a:rPr>
              <a:t> 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1" u="none" strike="noStrike" cap="none" normalizeH="0" baseline="0" dirty="0" smtClean="0">
                <a:ln>
                  <a:noFill/>
                </a:ln>
                <a:solidFill>
                  <a:schemeClr val="tx1"/>
                </a:solidFill>
                <a:effectLst/>
                <a:latin typeface="Arial" pitchFamily="34" charset="0"/>
                <a:ea typeface="Times New Roman" pitchFamily="18" charset="0"/>
              </a:rPr>
              <a:t>Operando	Resultado</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T		     F</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F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Ejemplos: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(a &lt; b) and (b &lt; c)</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(10&lt;20) and (20&lt;30)</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T     and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sp>
        <p:nvSpPr>
          <p:cNvPr id="40966"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800" b="0" i="0" u="none" strike="noStrike" cap="none" normalizeH="0" baseline="0" smtClean="0">
                <a:ln>
                  <a:noFill/>
                </a:ln>
                <a:solidFill>
                  <a:schemeClr val="tx1"/>
                </a:solidFill>
                <a:effectLst/>
                <a:latin typeface="Arial" pitchFamily="34" charset="0"/>
              </a:rPr>
              <a:t/>
            </a:r>
            <a:br>
              <a:rPr kumimoji="0" lang="es-CO" sz="1800" b="0" i="0" u="none" strike="noStrike" cap="none" normalizeH="0" baseline="0" smtClean="0">
                <a:ln>
                  <a:noFill/>
                </a:ln>
                <a:solidFill>
                  <a:schemeClr val="tx1"/>
                </a:solidFill>
                <a:effectLst/>
                <a:latin typeface="Arial" pitchFamily="34" charset="0"/>
              </a:rPr>
            </a:br>
            <a:endParaRPr kumimoji="0" lang="es-CO"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endParaRPr>
          </a:p>
        </p:txBody>
      </p:sp>
      <p:sp>
        <p:nvSpPr>
          <p:cNvPr id="40967" name="Rectangle 7"/>
          <p:cNvSpPr>
            <a:spLocks noChangeArrowheads="1"/>
          </p:cNvSpPr>
          <p:nvPr/>
        </p:nvSpPr>
        <p:spPr bwMode="auto">
          <a:xfrm>
            <a:off x="2843808" y="5442228"/>
            <a:ext cx="576064"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grpSp>
        <p:nvGrpSpPr>
          <p:cNvPr id="2" name="Group 8"/>
          <p:cNvGrpSpPr>
            <a:grpSpLocks/>
          </p:cNvGrpSpPr>
          <p:nvPr/>
        </p:nvGrpSpPr>
        <p:grpSpPr bwMode="auto">
          <a:xfrm>
            <a:off x="2555776" y="6165304"/>
            <a:ext cx="1080120" cy="288032"/>
            <a:chOff x="3602" y="2953"/>
            <a:chExt cx="1009" cy="301"/>
          </a:xfrm>
        </p:grpSpPr>
        <p:sp>
          <p:nvSpPr>
            <p:cNvPr id="40969" name="Line 9"/>
            <p:cNvSpPr>
              <a:spLocks noChangeShapeType="1"/>
            </p:cNvSpPr>
            <p:nvPr/>
          </p:nvSpPr>
          <p:spPr bwMode="auto">
            <a:xfrm>
              <a:off x="3602" y="2953"/>
              <a:ext cx="1" cy="289"/>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s-CO"/>
            </a:p>
          </p:txBody>
        </p:sp>
        <p:sp>
          <p:nvSpPr>
            <p:cNvPr id="40970" name="Line 10"/>
            <p:cNvSpPr>
              <a:spLocks noChangeShapeType="1"/>
            </p:cNvSpPr>
            <p:nvPr/>
          </p:nvSpPr>
          <p:spPr bwMode="auto">
            <a:xfrm>
              <a:off x="4610" y="2953"/>
              <a:ext cx="1" cy="289"/>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s-CO"/>
            </a:p>
          </p:txBody>
        </p:sp>
        <p:sp>
          <p:nvSpPr>
            <p:cNvPr id="40971" name="Line 11"/>
            <p:cNvSpPr>
              <a:spLocks noChangeShapeType="1"/>
            </p:cNvSpPr>
            <p:nvPr/>
          </p:nvSpPr>
          <p:spPr bwMode="auto">
            <a:xfrm>
              <a:off x="3602" y="3253"/>
              <a:ext cx="433" cy="1"/>
            </a:xfrm>
            <a:prstGeom prst="line">
              <a:avLst/>
            </a:prstGeom>
            <a:noFill/>
            <a:ln w="9525">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s-CO"/>
            </a:p>
          </p:txBody>
        </p:sp>
        <p:sp>
          <p:nvSpPr>
            <p:cNvPr id="40972" name="Line 12"/>
            <p:cNvSpPr>
              <a:spLocks noChangeShapeType="1"/>
            </p:cNvSpPr>
            <p:nvPr/>
          </p:nvSpPr>
          <p:spPr bwMode="auto">
            <a:xfrm flipH="1">
              <a:off x="4322" y="3253"/>
              <a:ext cx="289" cy="1"/>
            </a:xfrm>
            <a:prstGeom prst="line">
              <a:avLst/>
            </a:prstGeom>
            <a:noFill/>
            <a:ln w="9525">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s-CO"/>
            </a:p>
          </p:txBody>
        </p:sp>
      </p:grpSp>
      <p:sp>
        <p:nvSpPr>
          <p:cNvPr id="18" name="17 Rectángulo"/>
          <p:cNvSpPr/>
          <p:nvPr/>
        </p:nvSpPr>
        <p:spPr>
          <a:xfrm>
            <a:off x="1979712" y="0"/>
            <a:ext cx="4615431" cy="707886"/>
          </a:xfrm>
          <a:prstGeom prst="rect">
            <a:avLst/>
          </a:prstGeom>
        </p:spPr>
        <p:txBody>
          <a:bodyPr wrap="none">
            <a:spAutoFit/>
          </a:bodyPr>
          <a:lstStyle/>
          <a:p>
            <a:pPr lvl="0"/>
            <a:r>
              <a:rPr lang="es-ES_tradnl" sz="4000" b="1" i="1" dirty="0"/>
              <a:t>Operadores </a:t>
            </a:r>
            <a:r>
              <a:rPr lang="es-ES_tradnl" sz="4000" b="1" i="1" dirty="0" smtClean="0"/>
              <a:t>Lógicos:</a:t>
            </a:r>
            <a:r>
              <a:rPr lang="es-ES_tradnl" sz="4000" b="1" dirty="0" smtClean="0"/>
              <a:t> </a:t>
            </a:r>
            <a:endParaRPr lang="es-CO" sz="40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51520" y="1268760"/>
            <a:ext cx="410445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Prioridad de los Operadores Lógicos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And</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endParaRPr kumimoji="0" lang="es-ES_tradnl" sz="16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_tradnl"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Prioridad de los Operadores en General</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1.-  (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2.-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3.-  *, /, Mod, 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4.-  +, -, And</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5.-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&gt;, &lt;, &gt; =, &lt; =, &lt; &gt;, =,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endParaRPr kumimoji="0" lang="es-ES_tradnl" sz="1600" b="0" i="0" u="none" strike="noStrike" cap="none" normalizeH="0" baseline="0" dirty="0" smtClean="0">
              <a:ln>
                <a:noFill/>
              </a:ln>
              <a:solidFill>
                <a:schemeClr val="tx1"/>
              </a:solidFill>
              <a:effectLst/>
              <a:latin typeface="Arial" pitchFamily="34" charset="0"/>
            </a:endParaRPr>
          </a:p>
        </p:txBody>
      </p:sp>
      <p:pic>
        <p:nvPicPr>
          <p:cNvPr id="44034" name="Picture 2"/>
          <p:cNvPicPr>
            <a:picLocks noChangeAspect="1" noChangeArrowheads="1"/>
          </p:cNvPicPr>
          <p:nvPr/>
        </p:nvPicPr>
        <p:blipFill>
          <a:blip r:embed="rId2" cstate="print"/>
          <a:srcRect/>
          <a:stretch>
            <a:fillRect/>
          </a:stretch>
        </p:blipFill>
        <p:spPr bwMode="auto">
          <a:xfrm>
            <a:off x="4247456" y="1052736"/>
            <a:ext cx="4896544" cy="4392488"/>
          </a:xfrm>
          <a:prstGeom prst="rect">
            <a:avLst/>
          </a:prstGeom>
          <a:noFill/>
          <a:ln w="9525">
            <a:noFill/>
            <a:miter lim="800000"/>
            <a:headEnd/>
            <a:tailEnd/>
          </a:ln>
        </p:spPr>
      </p:pic>
      <p:sp>
        <p:nvSpPr>
          <p:cNvPr id="7" name="6 Rectángulo"/>
          <p:cNvSpPr/>
          <p:nvPr/>
        </p:nvSpPr>
        <p:spPr>
          <a:xfrm>
            <a:off x="1979712" y="0"/>
            <a:ext cx="4615431" cy="707886"/>
          </a:xfrm>
          <a:prstGeom prst="rect">
            <a:avLst/>
          </a:prstGeom>
        </p:spPr>
        <p:txBody>
          <a:bodyPr wrap="none">
            <a:spAutoFit/>
          </a:bodyPr>
          <a:lstStyle/>
          <a:p>
            <a:pPr lvl="0"/>
            <a:r>
              <a:rPr lang="es-ES_tradnl" sz="4000" b="1" i="1" dirty="0"/>
              <a:t>Operadores </a:t>
            </a:r>
            <a:r>
              <a:rPr lang="es-ES_tradnl" sz="4000" b="1" i="1" dirty="0" smtClean="0"/>
              <a:t>Lógicos:</a:t>
            </a:r>
            <a:r>
              <a:rPr lang="es-ES_tradnl" sz="4000" b="1" dirty="0" smtClean="0"/>
              <a:t> </a:t>
            </a:r>
            <a:endParaRPr lang="es-CO" sz="4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51520" y="1268760"/>
            <a:ext cx="410445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Prioridad de los Operadores Lógicos</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And</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endParaRPr kumimoji="0" lang="es-ES_tradnl" sz="16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_tradnl"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1" i="1" u="none" strike="noStrike" cap="none" normalizeH="0" baseline="0" dirty="0" smtClean="0">
                <a:ln>
                  <a:noFill/>
                </a:ln>
                <a:solidFill>
                  <a:schemeClr val="tx1"/>
                </a:solidFill>
                <a:effectLst/>
                <a:latin typeface="Arial" pitchFamily="34" charset="0"/>
                <a:ea typeface="Times New Roman" pitchFamily="18" charset="0"/>
              </a:rPr>
              <a:t>Prioridad de los Operadores en General</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1.-  (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2.-  ^</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3.-  *, /, Mod, Not</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4.-  +, -, And</a:t>
            </a:r>
            <a:endParaRPr kumimoji="0" lang="es-CO"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	5.-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rPr>
              <a:t>&gt;, &lt;, &gt; =, &lt; =, &lt; &gt;, =, </a:t>
            </a:r>
            <a:r>
              <a:rPr kumimoji="0" lang="es-ES_tradnl" sz="1600" b="0" i="0" u="none" strike="noStrike" cap="none" normalizeH="0" baseline="0" dirty="0" err="1" smtClean="0">
                <a:ln>
                  <a:noFill/>
                </a:ln>
                <a:solidFill>
                  <a:schemeClr val="tx1"/>
                </a:solidFill>
                <a:effectLst/>
                <a:latin typeface="Arial" pitchFamily="34" charset="0"/>
                <a:ea typeface="Times New Roman" pitchFamily="18" charset="0"/>
              </a:rPr>
              <a:t>Or</a:t>
            </a:r>
            <a:endParaRPr kumimoji="0" lang="es-ES_tradnl" sz="1600" b="0" i="0" u="none" strike="noStrike" cap="none" normalizeH="0" baseline="0" dirty="0" smtClean="0">
              <a:ln>
                <a:noFill/>
              </a:ln>
              <a:solidFill>
                <a:schemeClr val="tx1"/>
              </a:solidFill>
              <a:effectLst/>
              <a:latin typeface="Arial" pitchFamily="34" charset="0"/>
            </a:endParaRPr>
          </a:p>
        </p:txBody>
      </p:sp>
      <p:pic>
        <p:nvPicPr>
          <p:cNvPr id="44034" name="Picture 2"/>
          <p:cNvPicPr>
            <a:picLocks noChangeAspect="1" noChangeArrowheads="1"/>
          </p:cNvPicPr>
          <p:nvPr/>
        </p:nvPicPr>
        <p:blipFill>
          <a:blip r:embed="rId2" cstate="print"/>
          <a:srcRect/>
          <a:stretch>
            <a:fillRect/>
          </a:stretch>
        </p:blipFill>
        <p:spPr bwMode="auto">
          <a:xfrm>
            <a:off x="4247456" y="1052736"/>
            <a:ext cx="4896544" cy="4392488"/>
          </a:xfrm>
          <a:prstGeom prst="rect">
            <a:avLst/>
          </a:prstGeom>
          <a:noFill/>
          <a:ln w="9525">
            <a:noFill/>
            <a:miter lim="800000"/>
            <a:headEnd/>
            <a:tailEnd/>
          </a:ln>
        </p:spPr>
      </p:pic>
      <p:sp>
        <p:nvSpPr>
          <p:cNvPr id="7" name="6 Rectángulo"/>
          <p:cNvSpPr/>
          <p:nvPr/>
        </p:nvSpPr>
        <p:spPr>
          <a:xfrm>
            <a:off x="1979712" y="0"/>
            <a:ext cx="4615431" cy="707886"/>
          </a:xfrm>
          <a:prstGeom prst="rect">
            <a:avLst/>
          </a:prstGeom>
        </p:spPr>
        <p:txBody>
          <a:bodyPr wrap="none">
            <a:spAutoFit/>
          </a:bodyPr>
          <a:lstStyle/>
          <a:p>
            <a:pPr lvl="0"/>
            <a:r>
              <a:rPr lang="es-ES_tradnl" sz="4000" b="1" i="1" dirty="0"/>
              <a:t>Operadores </a:t>
            </a:r>
            <a:r>
              <a:rPr lang="es-ES_tradnl" sz="4000" b="1" i="1" dirty="0" smtClean="0"/>
              <a:t>Lógicos:</a:t>
            </a:r>
            <a:r>
              <a:rPr lang="es-ES_tradnl" sz="4000" b="1" dirty="0" smtClean="0"/>
              <a:t> </a:t>
            </a:r>
            <a:endParaRPr lang="es-CO" sz="4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368152"/>
          </a:xfrm>
        </p:spPr>
        <p:txBody>
          <a:bodyPr>
            <a:normAutofit fontScale="90000"/>
          </a:bodyPr>
          <a:lstStyle/>
          <a:p>
            <a:r>
              <a:rPr lang="es-ES" sz="3600" b="1" dirty="0"/>
              <a:t>O</a:t>
            </a:r>
            <a:r>
              <a:rPr lang="es-ES" sz="3600" b="1" dirty="0" smtClean="0"/>
              <a:t>peraciones primitivas: </a:t>
            </a:r>
            <a:br>
              <a:rPr lang="es-ES" sz="3600" b="1" dirty="0" smtClean="0"/>
            </a:br>
            <a:r>
              <a:rPr lang="es-ES" sz="3100" b="1" dirty="0" smtClean="0"/>
              <a:t>Numéricos, Lógicos, carácter, cadena. Constantes y variables</a:t>
            </a:r>
            <a:endParaRPr lang="es-CO" sz="3100" b="1" dirty="0"/>
          </a:p>
        </p:txBody>
      </p:sp>
      <p:pic>
        <p:nvPicPr>
          <p:cNvPr id="34818" name="Picture 2"/>
          <p:cNvPicPr>
            <a:picLocks noChangeAspect="1" noChangeArrowheads="1"/>
          </p:cNvPicPr>
          <p:nvPr/>
        </p:nvPicPr>
        <p:blipFill>
          <a:blip r:embed="rId2" cstate="print"/>
          <a:srcRect/>
          <a:stretch>
            <a:fillRect/>
          </a:stretch>
        </p:blipFill>
        <p:spPr bwMode="auto">
          <a:xfrm>
            <a:off x="543608" y="1700808"/>
            <a:ext cx="8204856"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368152"/>
          </a:xfrm>
        </p:spPr>
        <p:txBody>
          <a:bodyPr>
            <a:normAutofit/>
          </a:bodyPr>
          <a:lstStyle/>
          <a:p>
            <a:r>
              <a:rPr lang="es-ES" sz="3600" b="1" dirty="0" smtClean="0"/>
              <a:t>Expresiones y Operaciones primitivas: </a:t>
            </a:r>
            <a:br>
              <a:rPr lang="es-ES" sz="3600" b="1" dirty="0" smtClean="0"/>
            </a:br>
            <a:r>
              <a:rPr lang="es-ES" sz="3100" b="1" dirty="0" smtClean="0"/>
              <a:t>Constantes y variables</a:t>
            </a:r>
            <a:endParaRPr lang="es-CO" sz="3100" b="1" dirty="0"/>
          </a:p>
        </p:txBody>
      </p:sp>
      <p:pic>
        <p:nvPicPr>
          <p:cNvPr id="32769" name="Picture 1"/>
          <p:cNvPicPr>
            <a:picLocks noChangeAspect="1" noChangeArrowheads="1"/>
          </p:cNvPicPr>
          <p:nvPr/>
        </p:nvPicPr>
        <p:blipFill>
          <a:blip r:embed="rId2" cstate="print"/>
          <a:srcRect/>
          <a:stretch>
            <a:fillRect/>
          </a:stretch>
        </p:blipFill>
        <p:spPr bwMode="auto">
          <a:xfrm>
            <a:off x="395536" y="1124744"/>
            <a:ext cx="8424936" cy="4896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0"/>
            <a:ext cx="7772400" cy="1470025"/>
          </a:xfrm>
        </p:spPr>
        <p:txBody>
          <a:bodyPr/>
          <a:lstStyle/>
          <a:p>
            <a:r>
              <a:rPr lang="es-CO" dirty="0" smtClean="0"/>
              <a:t>características de los algoritmo</a:t>
            </a:r>
            <a:endParaRPr lang="es-CO" dirty="0"/>
          </a:p>
        </p:txBody>
      </p:sp>
      <p:sp>
        <p:nvSpPr>
          <p:cNvPr id="7169" name="Rectangle 1"/>
          <p:cNvSpPr>
            <a:spLocks noChangeArrowheads="1"/>
          </p:cNvSpPr>
          <p:nvPr/>
        </p:nvSpPr>
        <p:spPr bwMode="auto">
          <a:xfrm>
            <a:off x="395537" y="1290828"/>
            <a:ext cx="56886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Tipos de Algoritmos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Cualitativos:</a:t>
            </a:r>
            <a:r>
              <a:rPr kumimoji="0" lang="es-CO"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Son aquellos en los que se describen los pasos utilizando palabras.</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Cuantitativos:</a:t>
            </a:r>
            <a:r>
              <a:rPr kumimoji="0" lang="es-CO"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Son aquellos en los que se utilizan cálculos numéricos para definir los pasos del proceso.</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Lenguajes Algorítmicos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 una serie de símbolos y reglas que se utilizan para describir de manera explícita un proceso.</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Tipos de Lenguajes Algorítmicos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Gráficos:</a:t>
            </a:r>
            <a:r>
              <a:rPr kumimoji="0" lang="es-CO"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Es la representación gráfica de las operaciones que realiza un algoritmo (diagrama de flujo).</a:t>
            </a: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 Gráficos:</a:t>
            </a:r>
            <a:r>
              <a:rPr kumimoji="0" lang="es-CO"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Representa en forma descriptiva las operaciones que debe realizar un algoritmo (pseudocódigo).</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pic>
        <p:nvPicPr>
          <p:cNvPr id="3076" name="Picture 4" descr="http://3.bp.blogspot.com/-VaeQzz4Nhdg/ULwKEylU13I/AAAAAAAAADM/gDUFvw46YxU/s1600/investigacion.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9" y="2060848"/>
            <a:ext cx="2965516" cy="33851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368152"/>
          </a:xfrm>
        </p:spPr>
        <p:txBody>
          <a:bodyPr>
            <a:normAutofit/>
          </a:bodyPr>
          <a:lstStyle/>
          <a:p>
            <a:r>
              <a:rPr lang="es-ES" sz="4800" b="1" dirty="0" smtClean="0"/>
              <a:t>Constantes y variables</a:t>
            </a:r>
            <a:endParaRPr lang="es-CO" sz="4800" b="1" dirty="0"/>
          </a:p>
        </p:txBody>
      </p:sp>
      <p:sp>
        <p:nvSpPr>
          <p:cNvPr id="33793" name="Rectangle 1"/>
          <p:cNvSpPr>
            <a:spLocks noChangeArrowheads="1"/>
          </p:cNvSpPr>
          <p:nvPr/>
        </p:nvSpPr>
        <p:spPr bwMode="auto">
          <a:xfrm>
            <a:off x="395536" y="1470552"/>
            <a:ext cx="82089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Constante:</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Una constante es un dato numérico o alfanumérico que no cambia durante la ejecución del programa. </a:t>
            </a:r>
          </a:p>
          <a:p>
            <a:pPr marL="0" marR="0" lvl="0" indent="0" algn="l" defTabSz="914400" rtl="0" eaLnBrk="0" fontAlgn="base" latinLnBrk="0" hangingPunct="0">
              <a:lnSpc>
                <a:spcPct val="100000"/>
              </a:lnSpc>
              <a:spcBef>
                <a:spcPct val="0"/>
              </a:spcBef>
              <a:spcAft>
                <a:spcPct val="0"/>
              </a:spcAft>
              <a:buClrTx/>
              <a:buSzTx/>
              <a:tabLst/>
            </a:pPr>
            <a:endParaRPr kumimoji="0" lang="es-CO"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Ejemplo:</a:t>
            </a:r>
            <a:r>
              <a:rPr lang="es-CO" dirty="0">
                <a:latin typeface="Arial" pitchFamily="34" charset="0"/>
              </a:rPr>
              <a:t> </a:t>
            </a:r>
            <a:r>
              <a:rPr lang="es-CO" dirty="0" smtClean="0">
                <a:latin typeface="Arial" pitchFamily="34" charset="0"/>
              </a:rPr>
              <a:t>  </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pi = 3.1416</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s-ES_tradnl"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s-ES_tradnl"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s-ES_tradnl" b="1" i="1" u="none" strike="noStrike" cap="none" normalizeH="0" baseline="0" dirty="0" smtClean="0">
                <a:ln>
                  <a:noFill/>
                </a:ln>
                <a:solidFill>
                  <a:schemeClr val="tx1"/>
                </a:solidFill>
                <a:effectLst/>
                <a:latin typeface="Arial" pitchFamily="34" charset="0"/>
                <a:ea typeface="Times New Roman" pitchFamily="18" charset="0"/>
              </a:rPr>
              <a:t>Variable:</a:t>
            </a: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Es un espacio en la memoria de la computadora que permite almacenar temporalmente un dato durante la ejecución de un proceso, su contenido puede cambia durante la ejecución del programa. Para poder reconocer una variable en la memoria de la computadora, es necesario darle un nombre con el cual podamos identificarla dentro de un algoritmo.</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Ejemplo:</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área = pi * radio ^ 2</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rPr>
              <a:t>	Las variables son : el radio, el área y la constate es pi</a:t>
            </a:r>
            <a:endParaRPr kumimoji="0" lang="es-CO"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43408"/>
            <a:ext cx="9144000" cy="1368152"/>
          </a:xfrm>
        </p:spPr>
        <p:txBody>
          <a:bodyPr>
            <a:normAutofit/>
          </a:bodyPr>
          <a:lstStyle/>
          <a:p>
            <a:r>
              <a:rPr lang="es-ES" sz="3600" b="1" dirty="0"/>
              <a:t>O</a:t>
            </a:r>
            <a:r>
              <a:rPr lang="es-ES" sz="3600" b="1" dirty="0" smtClean="0"/>
              <a:t>peraciones primitivas: </a:t>
            </a:r>
            <a:br>
              <a:rPr lang="es-ES" sz="3600" b="1" dirty="0" smtClean="0"/>
            </a:br>
            <a:r>
              <a:rPr lang="es-ES" sz="3100" b="1" dirty="0" smtClean="0"/>
              <a:t>Contadores y acumuladores (ejemplo)</a:t>
            </a:r>
            <a:endParaRPr lang="es-CO" sz="3100" b="1" dirty="0"/>
          </a:p>
        </p:txBody>
      </p:sp>
      <p:sp>
        <p:nvSpPr>
          <p:cNvPr id="4" name="3 Rectángulo"/>
          <p:cNvSpPr/>
          <p:nvPr/>
        </p:nvSpPr>
        <p:spPr>
          <a:xfrm>
            <a:off x="323528" y="980728"/>
            <a:ext cx="8568952" cy="5355312"/>
          </a:xfrm>
          <a:prstGeom prst="rect">
            <a:avLst/>
          </a:prstGeom>
        </p:spPr>
        <p:txBody>
          <a:bodyPr wrap="square">
            <a:spAutoFit/>
          </a:bodyPr>
          <a:lstStyle/>
          <a:p>
            <a:r>
              <a:rPr lang="es-ES" b="1" dirty="0" smtClean="0"/>
              <a:t>CONTADOR: </a:t>
            </a:r>
            <a:r>
              <a:rPr lang="es-ES" dirty="0" smtClean="0"/>
              <a:t/>
            </a:r>
            <a:br>
              <a:rPr lang="es-ES" dirty="0" smtClean="0"/>
            </a:br>
            <a:r>
              <a:rPr lang="es-ES" dirty="0" smtClean="0"/>
              <a:t>Un contador es una variable cuyo valor se incrementa o decrementa en una cantidad constante cada vez que se produce un determinado suceso o acción. Los contadores se utilizan con la finalidad de contar sucesos o acciones internas de un bucle; deben realizar una operación de inicialización y posteriormente las sucesivas de incremento o decremento del mismo. La inicialización consiste en asignarle al contador un valor. Se situará antes y fuera del bucle.</a:t>
            </a:r>
            <a:br>
              <a:rPr lang="es-ES" dirty="0" smtClean="0"/>
            </a:br>
            <a:r>
              <a:rPr lang="es-ES" b="1" dirty="0" smtClean="0"/>
              <a:t>por ejemplo </a:t>
            </a:r>
            <a:r>
              <a:rPr lang="es-ES" dirty="0" smtClean="0"/>
              <a:t>: supongamos que te encuentras en la puerta de algún centro comercial o una tienda y cada vez que alguien entra tu incrementas el numero de personas que ha ingresado... </a:t>
            </a:r>
            <a:br>
              <a:rPr lang="es-ES" dirty="0" smtClean="0"/>
            </a:br>
            <a:r>
              <a:rPr lang="es-ES" b="1" dirty="0" smtClean="0"/>
              <a:t>ACUMULADOR O TOTALIZADOR :</a:t>
            </a:r>
            <a:r>
              <a:rPr lang="es-ES" dirty="0" smtClean="0"/>
              <a:t/>
            </a:r>
            <a:br>
              <a:rPr lang="es-ES" dirty="0" smtClean="0"/>
            </a:br>
            <a:r>
              <a:rPr lang="es-ES" dirty="0" smtClean="0"/>
              <a:t>Es una variable que suma sobre sí misma un conjunto de valores para de esta manera tener la suma de todos ellos en una sola variable. La diferencia entre un contador y un acumulador es que mientras el primero va aumentando constantemente es decir de uno en uno, de dos en dos, de diez en diez, </a:t>
            </a:r>
            <a:r>
              <a:rPr lang="es-ES" dirty="0" err="1" smtClean="0"/>
              <a:t>etc</a:t>
            </a:r>
            <a:r>
              <a:rPr lang="es-ES" dirty="0" smtClean="0"/>
              <a:t>, el acumulador va aumentando en una cantidad variable.</a:t>
            </a:r>
            <a:br>
              <a:rPr lang="es-ES" dirty="0" smtClean="0"/>
            </a:br>
            <a:r>
              <a:rPr lang="es-ES" dirty="0" smtClean="0"/>
              <a:t/>
            </a:r>
            <a:br>
              <a:rPr lang="es-ES" dirty="0" smtClean="0"/>
            </a:br>
            <a:r>
              <a:rPr lang="es-ES" b="1" dirty="0" smtClean="0"/>
              <a:t>el mejor ejemplo </a:t>
            </a:r>
            <a:r>
              <a:rPr lang="es-ES" dirty="0" smtClean="0"/>
              <a:t>es cuando vas a un supermercado y ves como va aumentando la cuenta que tienes que pagar, aumenta de forma variable porque los precios son distintos.</a:t>
            </a:r>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4016" y="144016"/>
            <a:ext cx="9468544" cy="1268760"/>
          </a:xfrm>
        </p:spPr>
        <p:txBody>
          <a:bodyPr>
            <a:normAutofit fontScale="90000"/>
          </a:bodyPr>
          <a:lstStyle/>
          <a:p>
            <a:pPr eaLnBrk="0" fontAlgn="base" hangingPunct="0">
              <a:spcAft>
                <a:spcPct val="0"/>
              </a:spcAft>
            </a:pPr>
            <a:r>
              <a:rPr lang="es-ES" sz="5300" dirty="0" smtClean="0"/>
              <a:t>Diseño del algoritmo</a:t>
            </a:r>
            <a:br>
              <a:rPr lang="es-ES" sz="5300" dirty="0" smtClean="0"/>
            </a:br>
            <a:r>
              <a:rPr lang="es-ES" sz="2400" dirty="0" smtClean="0"/>
              <a:t>(Escritura inicial, Representación grafica de los algoritmos, </a:t>
            </a:r>
            <a:r>
              <a:rPr lang="es-ES" sz="2400" dirty="0" err="1" smtClean="0"/>
              <a:t>Seudo</a:t>
            </a:r>
            <a:r>
              <a:rPr lang="es-ES" sz="2400" dirty="0" smtClean="0"/>
              <a:t> código).</a:t>
            </a:r>
            <a:r>
              <a:rPr lang="es-CO" dirty="0" smtClean="0"/>
              <a:t/>
            </a:r>
            <a:br>
              <a:rPr lang="es-CO" dirty="0" smtClean="0"/>
            </a:br>
            <a:endParaRPr kumimoji="0" lang="es-CO" b="0" i="0" u="none" strike="noStrike" cap="none" normalizeH="0" baseline="0" dirty="0" smtClean="0">
              <a:ln>
                <a:noFill/>
              </a:ln>
              <a:solidFill>
                <a:schemeClr val="tx1"/>
              </a:solidFill>
              <a:effectLst/>
              <a:latin typeface="Arial" pitchFamily="34" charset="0"/>
            </a:endParaRPr>
          </a:p>
        </p:txBody>
      </p:sp>
      <p:sp>
        <p:nvSpPr>
          <p:cNvPr id="12289" name="Rectangle 1"/>
          <p:cNvSpPr>
            <a:spLocks noChangeArrowheads="1"/>
          </p:cNvSpPr>
          <p:nvPr/>
        </p:nvSpPr>
        <p:spPr bwMode="auto">
          <a:xfrm>
            <a:off x="395536" y="1484784"/>
            <a:ext cx="849694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 Las dos herramientas utilizadas comúnmente para diseñar algoritmos son: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_tradnl" sz="1400" b="0" i="0" u="none" strike="noStrike" cap="none" normalizeH="0" baseline="0" dirty="0" smtClean="0">
              <a:ln>
                <a:noFill/>
              </a:ln>
              <a:solidFill>
                <a:schemeClr val="tx1"/>
              </a:solidFill>
              <a:effectLst/>
              <a:latin typeface="Arial" pitchFamily="34" charset="0"/>
              <a:ea typeface="Times New Roman" pitchFamily="18" charset="0"/>
            </a:endParaRPr>
          </a:p>
          <a:p>
            <a:pPr algn="just" eaLnBrk="0" fontAlgn="base" hangingPunct="0">
              <a:spcBef>
                <a:spcPct val="0"/>
              </a:spcBef>
              <a:spcAft>
                <a:spcPct val="0"/>
              </a:spcAft>
            </a:pPr>
            <a:endParaRPr kumimoji="0" lang="es-ES_tradnl" sz="1400" b="1" i="0" u="none" strike="noStrike" cap="none" normalizeH="0" baseline="0" dirty="0" smtClean="0">
              <a:ln>
                <a:noFill/>
              </a:ln>
              <a:solidFill>
                <a:schemeClr val="tx1"/>
              </a:solidFill>
              <a:effectLst/>
              <a:latin typeface="Arial" pitchFamily="34" charset="0"/>
              <a:ea typeface="Times New Roman" pitchFamily="18" charset="0"/>
            </a:endParaRPr>
          </a:p>
          <a:p>
            <a:pPr algn="just" eaLnBrk="0" fontAlgn="base" hangingPunct="0">
              <a:spcBef>
                <a:spcPct val="0"/>
              </a:spcBef>
              <a:spcAft>
                <a:spcPct val="0"/>
              </a:spcAft>
            </a:pPr>
            <a:r>
              <a:rPr kumimoji="0" lang="es-ES_tradnl" sz="1400" b="1" i="1" u="none" strike="noStrike" cap="none" normalizeH="0" baseline="0" dirty="0" smtClean="0">
                <a:ln>
                  <a:noFill/>
                </a:ln>
                <a:solidFill>
                  <a:schemeClr val="tx1"/>
                </a:solidFill>
                <a:effectLst/>
                <a:latin typeface="Arial" pitchFamily="34" charset="0"/>
                <a:ea typeface="Times New Roman" pitchFamily="18" charset="0"/>
              </a:rPr>
              <a:t>Diagrama de Flujo</a:t>
            </a:r>
            <a:r>
              <a:rPr lang="es-CO" sz="1400" b="1" i="1" dirty="0" smtClean="0">
                <a:latin typeface="Arial" pitchFamily="34" charset="0"/>
              </a:rPr>
              <a:t>                                                               </a:t>
            </a:r>
          </a:p>
        </p:txBody>
      </p:sp>
      <p:sp>
        <p:nvSpPr>
          <p:cNvPr id="6" name="5 CuadroTexto"/>
          <p:cNvSpPr txBox="1"/>
          <p:nvPr/>
        </p:nvSpPr>
        <p:spPr>
          <a:xfrm>
            <a:off x="4932040" y="2132856"/>
            <a:ext cx="4211960" cy="3323987"/>
          </a:xfrm>
          <a:prstGeom prst="rect">
            <a:avLst/>
          </a:prstGeom>
          <a:noFill/>
        </p:spPr>
        <p:txBody>
          <a:bodyPr wrap="square" rtlCol="0">
            <a:spAutoFit/>
          </a:bodyPr>
          <a:lstStyle/>
          <a:p>
            <a:r>
              <a:rPr lang="es-ES_tradnl" b="1" i="1" dirty="0"/>
              <a:t>Pseudocódigo</a:t>
            </a:r>
            <a:endParaRPr lang="es-CO" b="1" i="1" dirty="0"/>
          </a:p>
          <a:p>
            <a:r>
              <a:rPr lang="es-ES_tradnl" dirty="0" smtClean="0"/>
              <a:t>Inicio</a:t>
            </a:r>
          </a:p>
          <a:p>
            <a:endParaRPr lang="es-CO" dirty="0"/>
          </a:p>
          <a:p>
            <a:r>
              <a:rPr lang="es-ES_tradnl" dirty="0"/>
              <a:t>Entero </a:t>
            </a:r>
            <a:r>
              <a:rPr lang="es-ES_tradnl" dirty="0" err="1" smtClean="0"/>
              <a:t>a,b,c</a:t>
            </a:r>
            <a:r>
              <a:rPr lang="es-ES_tradnl" dirty="0"/>
              <a:t> </a:t>
            </a:r>
            <a:r>
              <a:rPr lang="es-ES_tradnl" dirty="0" smtClean="0"/>
              <a:t>    </a:t>
            </a:r>
            <a:r>
              <a:rPr lang="es-ES_tradnl" sz="1000" dirty="0" smtClean="0"/>
              <a:t>declara </a:t>
            </a:r>
            <a:r>
              <a:rPr lang="es-ES_tradnl" sz="1000" dirty="0"/>
              <a:t>las variables a </a:t>
            </a:r>
            <a:r>
              <a:rPr lang="es-ES_tradnl" sz="1000" dirty="0" smtClean="0"/>
              <a:t>utilizar</a:t>
            </a:r>
          </a:p>
          <a:p>
            <a:endParaRPr lang="es-CO" sz="1000" dirty="0"/>
          </a:p>
          <a:p>
            <a:r>
              <a:rPr lang="es-ES_tradnl" dirty="0"/>
              <a:t>Leer </a:t>
            </a:r>
            <a:r>
              <a:rPr lang="es-ES_tradnl" dirty="0" err="1"/>
              <a:t>a,b</a:t>
            </a:r>
            <a:r>
              <a:rPr lang="es-ES_tradnl" dirty="0"/>
              <a:t>	</a:t>
            </a:r>
            <a:r>
              <a:rPr lang="es-ES_tradnl" dirty="0" smtClean="0"/>
              <a:t>          </a:t>
            </a:r>
            <a:r>
              <a:rPr lang="es-ES_tradnl" sz="1000" dirty="0" smtClean="0"/>
              <a:t>solicita </a:t>
            </a:r>
            <a:r>
              <a:rPr lang="es-ES_tradnl" sz="1000" dirty="0"/>
              <a:t>el valor de a y </a:t>
            </a:r>
            <a:r>
              <a:rPr lang="es-ES_tradnl" sz="1000" dirty="0" smtClean="0"/>
              <a:t>b</a:t>
            </a:r>
          </a:p>
          <a:p>
            <a:endParaRPr lang="es-CO" sz="1000" dirty="0"/>
          </a:p>
          <a:p>
            <a:r>
              <a:rPr lang="es-ES_tradnl" dirty="0"/>
              <a:t>c= </a:t>
            </a:r>
            <a:r>
              <a:rPr lang="es-ES_tradnl" dirty="0" err="1"/>
              <a:t>a+b</a:t>
            </a:r>
            <a:r>
              <a:rPr lang="es-ES_tradnl" dirty="0"/>
              <a:t>	</a:t>
            </a:r>
            <a:r>
              <a:rPr lang="es-ES_tradnl" dirty="0" smtClean="0"/>
              <a:t>           </a:t>
            </a:r>
            <a:r>
              <a:rPr lang="es-ES_tradnl" sz="1000" dirty="0" smtClean="0"/>
              <a:t>suma </a:t>
            </a:r>
            <a:r>
              <a:rPr lang="es-ES_tradnl" sz="1000" dirty="0"/>
              <a:t>a y b y lo almacena en </a:t>
            </a:r>
            <a:r>
              <a:rPr lang="es-ES_tradnl" sz="1000" dirty="0" smtClean="0"/>
              <a:t>c</a:t>
            </a:r>
          </a:p>
          <a:p>
            <a:endParaRPr lang="es-CO" sz="1000" dirty="0"/>
          </a:p>
          <a:p>
            <a:r>
              <a:rPr lang="es-ES_tradnl" dirty="0"/>
              <a:t>Imprimir </a:t>
            </a:r>
            <a:r>
              <a:rPr lang="es-ES_tradnl" dirty="0" smtClean="0"/>
              <a:t>c          </a:t>
            </a:r>
            <a:r>
              <a:rPr lang="es-ES_tradnl" sz="1000" dirty="0" smtClean="0"/>
              <a:t>muestra </a:t>
            </a:r>
            <a:r>
              <a:rPr lang="es-ES_tradnl" sz="1000" dirty="0"/>
              <a:t>el resultado almacenado en la variable c</a:t>
            </a:r>
            <a:endParaRPr lang="es-CO" sz="1000" dirty="0"/>
          </a:p>
          <a:p>
            <a:endParaRPr lang="es-ES_tradnl" dirty="0" smtClean="0"/>
          </a:p>
          <a:p>
            <a:r>
              <a:rPr lang="es-ES_tradnl" dirty="0" smtClean="0"/>
              <a:t>fin</a:t>
            </a:r>
            <a:endParaRPr lang="es-CO" dirty="0"/>
          </a:p>
          <a:p>
            <a:endParaRPr lang="es-CO" dirty="0"/>
          </a:p>
        </p:txBody>
      </p:sp>
      <p:sp>
        <p:nvSpPr>
          <p:cNvPr id="122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ES_tradnl" sz="1100" b="1" i="1" u="none" strike="noStrike" cap="none" normalizeH="0" baseline="0" smtClean="0">
                <a:ln>
                  <a:noFill/>
                </a:ln>
                <a:solidFill>
                  <a:schemeClr val="tx1"/>
                </a:solidFill>
                <a:effectLst/>
                <a:latin typeface="Arial" pitchFamily="34" charset="0"/>
                <a:ea typeface="Arial Unicode MS" pitchFamily="34" charset="-128"/>
                <a:cs typeface="Arial" pitchFamily="34" charset="0"/>
              </a:rPr>
              <a:t>Diagrama de flujo </a:t>
            </a:r>
            <a:endParaRPr kumimoji="0" lang="es-ES_tradnl" sz="11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395536" y="2492896"/>
            <a:ext cx="4104456" cy="3456384"/>
          </a:xfrm>
          <a:prstGeom prst="rect">
            <a:avLst/>
          </a:prstGeom>
          <a:noFill/>
        </p:spPr>
      </p:pic>
      <p:cxnSp>
        <p:nvCxnSpPr>
          <p:cNvPr id="10" name="9 Conector recto"/>
          <p:cNvCxnSpPr/>
          <p:nvPr/>
        </p:nvCxnSpPr>
        <p:spPr>
          <a:xfrm>
            <a:off x="4572000" y="2348880"/>
            <a:ext cx="72008" cy="3816424"/>
          </a:xfrm>
          <a:prstGeom prst="line">
            <a:avLst/>
          </a:prstGeom>
        </p:spPr>
        <p:style>
          <a:lnRef idx="1">
            <a:schemeClr val="dk1"/>
          </a:lnRef>
          <a:fillRef idx="0">
            <a:schemeClr val="dk1"/>
          </a:fillRef>
          <a:effectRef idx="0">
            <a:schemeClr val="dk1"/>
          </a:effectRef>
          <a:fontRef idx="minor">
            <a:schemeClr val="tx1"/>
          </a:fontRef>
        </p:style>
      </p:cxnSp>
      <p:sp>
        <p:nvSpPr>
          <p:cNvPr id="12292" name="Rectangle 4"/>
          <p:cNvSpPr>
            <a:spLocks noChangeArrowheads="1"/>
          </p:cNvSpPr>
          <p:nvPr/>
        </p:nvSpPr>
        <p:spPr bwMode="auto">
          <a:xfrm>
            <a:off x="2627784" y="1825079"/>
            <a:ext cx="352839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rgbClr val="000000"/>
                </a:solidFill>
                <a:effectLst/>
                <a:latin typeface="Arial" pitchFamily="34" charset="0"/>
                <a:ea typeface="Arial Unicode MS" pitchFamily="34" charset="-128"/>
              </a:rPr>
              <a:t>Ejemplo  Sumar dos números:</a:t>
            </a:r>
            <a:endParaRPr kumimoji="0" lang="es-ES_tradnl"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i="1" dirty="0" smtClean="0"/>
              <a:t>Diagrama de Flujo</a:t>
            </a:r>
            <a:r>
              <a:rPr lang="es-CO" dirty="0" smtClean="0"/>
              <a:t/>
            </a:r>
            <a:br>
              <a:rPr lang="es-CO" dirty="0" smtClean="0"/>
            </a:br>
            <a:endParaRPr lang="es-CO" dirty="0"/>
          </a:p>
        </p:txBody>
      </p:sp>
      <p:sp>
        <p:nvSpPr>
          <p:cNvPr id="3" name="2 Marcador de contenido"/>
          <p:cNvSpPr>
            <a:spLocks noGrp="1"/>
          </p:cNvSpPr>
          <p:nvPr>
            <p:ph idx="1"/>
          </p:nvPr>
        </p:nvSpPr>
        <p:spPr>
          <a:xfrm>
            <a:off x="251520" y="1108310"/>
            <a:ext cx="6228374" cy="5145435"/>
          </a:xfrm>
        </p:spPr>
        <p:txBody>
          <a:bodyPr>
            <a:normAutofit fontScale="70000" lnSpcReduction="20000"/>
          </a:bodyPr>
          <a:lstStyle/>
          <a:p>
            <a:pPr>
              <a:buNone/>
            </a:pPr>
            <a:r>
              <a:rPr lang="es-ES_tradnl" dirty="0"/>
              <a:t> </a:t>
            </a:r>
            <a:endParaRPr lang="es-CO" dirty="0"/>
          </a:p>
          <a:p>
            <a:pPr algn="just"/>
            <a:r>
              <a:rPr lang="es-ES_tradnl" dirty="0"/>
              <a:t>Un diagrama de flujo es la representación gráfica de un algoritmo. También se puede decir que es la representación detallada en forma gráfica de como deben realizarse los pasos en la computadora para producir resultados.</a:t>
            </a:r>
            <a:endParaRPr lang="es-CO" dirty="0"/>
          </a:p>
          <a:p>
            <a:pPr algn="just">
              <a:buNone/>
            </a:pPr>
            <a:endParaRPr lang="es-CO" dirty="0"/>
          </a:p>
          <a:p>
            <a:pPr algn="just"/>
            <a:r>
              <a:rPr lang="es-ES_tradnl" dirty="0"/>
              <a:t>Esta representación gráfica se da cuando varios símbolos (que indican diferentes procesos en la computadora), se relacionan entre si mediante líneas que indican el orden en que se deben ejecutar los procesos. </a:t>
            </a:r>
            <a:endParaRPr lang="es-CO" dirty="0"/>
          </a:p>
          <a:p>
            <a:pPr algn="just">
              <a:buNone/>
            </a:pPr>
            <a:r>
              <a:rPr lang="es-ES_tradnl" dirty="0"/>
              <a:t> </a:t>
            </a:r>
            <a:endParaRPr lang="es-CO" dirty="0"/>
          </a:p>
          <a:p>
            <a:pPr algn="just"/>
            <a:r>
              <a:rPr lang="es-ES_tradnl" dirty="0"/>
              <a:t>Los símbolos utilizados han sido normalizados por el instituto norteamericano de normalización (ANSI).</a:t>
            </a:r>
            <a:endParaRPr lang="es-CO" dirty="0"/>
          </a:p>
          <a:p>
            <a:endParaRPr lang="es-CO" dirty="0"/>
          </a:p>
        </p:txBody>
      </p:sp>
      <p:pic>
        <p:nvPicPr>
          <p:cNvPr id="4" name="Picture 5"/>
          <p:cNvPicPr>
            <a:picLocks noChangeAspect="1" noChangeArrowheads="1"/>
          </p:cNvPicPr>
          <p:nvPr/>
        </p:nvPicPr>
        <p:blipFill>
          <a:blip r:embed="rId2" cstate="print"/>
          <a:srcRect/>
          <a:stretch>
            <a:fillRect/>
          </a:stretch>
        </p:blipFill>
        <p:spPr bwMode="auto">
          <a:xfrm>
            <a:off x="6499783" y="1533328"/>
            <a:ext cx="2644217" cy="424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i="1" dirty="0" smtClean="0"/>
              <a:t>Diagrama de Flujo</a:t>
            </a:r>
            <a:r>
              <a:rPr lang="es-CO" dirty="0" smtClean="0"/>
              <a:t/>
            </a:r>
            <a:br>
              <a:rPr lang="es-CO" dirty="0" smtClean="0"/>
            </a:br>
            <a:endParaRPr lang="es-CO" dirty="0"/>
          </a:p>
        </p:txBody>
      </p:sp>
      <p:pic>
        <p:nvPicPr>
          <p:cNvPr id="25640" name="Picture 40"/>
          <p:cNvPicPr>
            <a:picLocks noChangeAspect="1" noChangeArrowheads="1"/>
          </p:cNvPicPr>
          <p:nvPr/>
        </p:nvPicPr>
        <p:blipFill>
          <a:blip r:embed="rId2" cstate="print"/>
          <a:srcRect/>
          <a:stretch>
            <a:fillRect/>
          </a:stretch>
        </p:blipFill>
        <p:spPr bwMode="auto">
          <a:xfrm>
            <a:off x="0" y="828675"/>
            <a:ext cx="9144000" cy="6029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14427"/>
            <a:ext cx="864096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s-ES_tradnl" sz="1400" b="1" i="1" u="none" strike="noStrike" cap="none" normalizeH="0" baseline="0" dirty="0" smtClean="0">
                <a:ln>
                  <a:noFill/>
                </a:ln>
                <a:solidFill>
                  <a:schemeClr val="tx1"/>
                </a:solidFill>
                <a:effectLst/>
                <a:latin typeface="Arial" pitchFamily="34" charset="0"/>
                <a:ea typeface="Times New Roman" pitchFamily="18" charset="0"/>
              </a:rPr>
              <a:t>Recomendaciones para el diseño de Diagramas de Flujo</a:t>
            </a: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Se deben se usar solamente líneas de flujo horizontales y/o verticales.</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Se debe evitar el cruce de líneas utilizando los conectores.</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Se deben usar conectores solo cuando sea necesario.</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No deben quedar líneas de flujo son conectar.</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Se deben trazar los símbolos de manera que se puedan leer de arriba hacia abajo y de izquierda a derecha.</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Todo texto escrito dentro de un símbolo deberá ser escrito claramente, evitando el uso de muchas palabras.</a:t>
            </a:r>
            <a:endParaRPr kumimoji="0" lang="es-ES_tradnl" sz="1400" b="0" i="0" u="none" strike="noStrike" cap="none" normalizeH="0" baseline="0" dirty="0" smtClean="0">
              <a:ln>
                <a:noFill/>
              </a:ln>
              <a:solidFill>
                <a:schemeClr val="tx1"/>
              </a:solidFill>
              <a:effectLst/>
              <a:latin typeface="Arial" pitchFamily="34" charset="0"/>
            </a:endParaRPr>
          </a:p>
        </p:txBody>
      </p:sp>
      <p:pic>
        <p:nvPicPr>
          <p:cNvPr id="27652" name="Picture 4" descr="Diagrama de flujo sencillo con los pasos a seguir si una lámpara no funciona."/>
          <p:cNvPicPr>
            <a:picLocks noChangeAspect="1" noChangeArrowheads="1"/>
          </p:cNvPicPr>
          <p:nvPr/>
        </p:nvPicPr>
        <p:blipFill>
          <a:blip r:embed="rId2" cstate="print"/>
          <a:srcRect/>
          <a:stretch>
            <a:fillRect/>
          </a:stretch>
        </p:blipFill>
        <p:spPr bwMode="auto">
          <a:xfrm>
            <a:off x="5393878" y="2529784"/>
            <a:ext cx="2374900" cy="3251200"/>
          </a:xfrm>
          <a:prstGeom prst="rect">
            <a:avLst/>
          </a:prstGeom>
          <a:noFill/>
          <a:ln w="9525">
            <a:noFill/>
            <a:miter lim="800000"/>
            <a:headEnd/>
            <a:tailEnd/>
          </a:ln>
        </p:spPr>
      </p:pic>
      <p:pic>
        <p:nvPicPr>
          <p:cNvPr id="9" name="8 Imagen" descr="http://www.monografias.com/trabajos42/diagrama-de-flujo/Image3913.gif"/>
          <p:cNvPicPr/>
          <p:nvPr/>
        </p:nvPicPr>
        <p:blipFill>
          <a:blip r:embed="rId3" cstate="print"/>
          <a:srcRect/>
          <a:stretch>
            <a:fillRect/>
          </a:stretch>
        </p:blipFill>
        <p:spPr bwMode="auto">
          <a:xfrm>
            <a:off x="683568" y="2529784"/>
            <a:ext cx="2664296" cy="3226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11560" y="914817"/>
            <a:ext cx="763284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CONCEPTO</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s-ES_tradnl"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Mezcla de lenguaje de programación y español (o ingles o cualquier otro idioma) que se emplea, dentro de la programación estructurada, para realizar el diseño de un programa. En esencial, el pseudocódigo se puede definir como un lenguaje de especificaciones de algoritmos.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Es la representación narrativa de los pasos que debe seguir un algoritmo para dar solución a un problema determinado. El pseudocódigo utiliza palabras que indican el proceso a realizar.</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lang="es-ES_tradnl" sz="1400" dirty="0">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s-ES_tradnl" sz="1400" b="1" i="1" u="none" strike="noStrike" cap="none" normalizeH="0" baseline="0" dirty="0" smtClean="0">
                <a:ln>
                  <a:noFill/>
                </a:ln>
                <a:solidFill>
                  <a:schemeClr val="tx1"/>
                </a:solidFill>
                <a:effectLst/>
                <a:latin typeface="Arial" pitchFamily="34" charset="0"/>
                <a:ea typeface="Times New Roman" pitchFamily="18" charset="0"/>
              </a:rPr>
              <a:t>Ventajas de utilizar un Pseudocódigo a un Diagrama de Flujo</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Ocupa menos espacio en una hoja de papel</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Permite representar en forma fácil operaciones repetitivas complejas</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Es muy fácil pasar de pseudocódigo a un programa en algún lenguaje de programación.</a:t>
            </a:r>
            <a:endParaRPr kumimoji="0" lang="es-CO"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s-ES_tradnl" sz="1400" b="0" i="0" u="none" strike="noStrike" cap="none" normalizeH="0" baseline="0" dirty="0" smtClean="0">
                <a:ln>
                  <a:noFill/>
                </a:ln>
                <a:solidFill>
                  <a:schemeClr val="tx1"/>
                </a:solidFill>
                <a:effectLst/>
                <a:latin typeface="Arial" pitchFamily="34" charset="0"/>
                <a:ea typeface="Times New Roman" pitchFamily="18" charset="0"/>
              </a:rPr>
              <a:t>Si se siguen las reglas se puede observar claramente los niveles que tiene cada operación.</a:t>
            </a:r>
            <a:endParaRPr kumimoji="0" lang="es-ES_tradnl" sz="14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2483768" y="0"/>
            <a:ext cx="4546535" cy="707886"/>
          </a:xfrm>
          <a:prstGeom prst="rect">
            <a:avLst/>
          </a:prstGeom>
        </p:spPr>
        <p:txBody>
          <a:bodyPr wrap="square">
            <a:spAutoFit/>
          </a:bodyPr>
          <a:lstStyle/>
          <a:p>
            <a:pPr lvl="0" algn="just" fontAlgn="base">
              <a:spcBef>
                <a:spcPct val="0"/>
              </a:spcBef>
              <a:spcAft>
                <a:spcPct val="0"/>
              </a:spcAft>
              <a:tabLst>
                <a:tab pos="457200" algn="l"/>
              </a:tabLst>
            </a:pPr>
            <a:r>
              <a:rPr lang="es-ES_tradnl" sz="4000" b="1" i="1" dirty="0" smtClean="0">
                <a:solidFill>
                  <a:prstClr val="black"/>
                </a:solidFill>
                <a:latin typeface="Arial" pitchFamily="34" charset="0"/>
                <a:ea typeface="Times New Roman" pitchFamily="18" charset="0"/>
              </a:rPr>
              <a:t>Pseudocódigo</a:t>
            </a:r>
            <a:endParaRPr lang="es-CO" sz="4000" dirty="0">
              <a:solidFill>
                <a:prstClr val="black"/>
              </a:solidFill>
              <a:latin typeface="Arial" pitchFamily="34" charset="0"/>
            </a:endParaRPr>
          </a:p>
        </p:txBody>
      </p:sp>
      <p:sp>
        <p:nvSpPr>
          <p:cNvPr id="28674" name="Rectangle 2"/>
          <p:cNvSpPr>
            <a:spLocks noChangeArrowheads="1"/>
          </p:cNvSpPr>
          <p:nvPr/>
        </p:nvSpPr>
        <p:spPr bwMode="auto">
          <a:xfrm>
            <a:off x="179512" y="4653136"/>
            <a:ext cx="460851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strike="noStrike" cap="none" normalizeH="0" baseline="0" dirty="0" smtClean="0">
                <a:ln>
                  <a:noFill/>
                </a:ln>
                <a:effectLst/>
                <a:latin typeface="Arial" pitchFamily="34" charset="0"/>
                <a:ea typeface="Times New Roman" pitchFamily="18" charset="0"/>
                <a:cs typeface="Arial" pitchFamily="34" charset="0"/>
              </a:rPr>
              <a:t>PSEUDOCODIGO</a:t>
            </a:r>
            <a:endParaRPr kumimoji="0" lang="es-CO" sz="1400" b="1" i="0"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Inicio _ algoritmo _suma</a:t>
            </a:r>
            <a:endParaRPr kumimoji="0" lang="es-CO" sz="1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Declarar </a:t>
            </a:r>
            <a:r>
              <a:rPr kumimoji="0" lang="es-CO" sz="1400" b="0" i="0" strike="noStrike" cap="none" normalizeH="0" baseline="0" dirty="0" smtClean="0">
                <a:ln>
                  <a:noFill/>
                </a:ln>
                <a:effectLst/>
                <a:latin typeface="Arial" pitchFamily="34" charset="0"/>
                <a:ea typeface="Times New Roman" pitchFamily="18" charset="0"/>
                <a:cs typeface="Arial" pitchFamily="34" charset="0"/>
                <a:hlinkClick r:id="rId2"/>
              </a:rPr>
              <a:t>variables</a:t>
            </a:r>
            <a:r>
              <a:rPr kumimoji="0" lang="es-CO" sz="1400" b="0" i="0" strike="noStrike" cap="none" normalizeH="0" baseline="0" dirty="0" smtClean="0">
                <a:ln>
                  <a:noFill/>
                </a:ln>
                <a:effectLst/>
                <a:latin typeface="Arial" pitchFamily="34" charset="0"/>
                <a:ea typeface="Times New Roman" pitchFamily="18" charset="0"/>
                <a:cs typeface="Arial" pitchFamily="34" charset="0"/>
              </a:rPr>
              <a:t> A y B de tipo numérico</a:t>
            </a:r>
            <a:endParaRPr kumimoji="0" lang="es-CO" sz="1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Escribir ("Ingrese el </a:t>
            </a:r>
            <a:r>
              <a:rPr kumimoji="0" lang="es-CO" sz="1400" b="0" i="0" strike="noStrike" cap="none" normalizeH="0" baseline="0" dirty="0" smtClean="0">
                <a:ln>
                  <a:noFill/>
                </a:ln>
                <a:effectLst/>
                <a:latin typeface="Arial" pitchFamily="34" charset="0"/>
                <a:ea typeface="Times New Roman" pitchFamily="18" charset="0"/>
                <a:cs typeface="Arial" pitchFamily="34" charset="0"/>
                <a:hlinkClick r:id="rId3"/>
              </a:rPr>
              <a:t>valor</a:t>
            </a:r>
            <a:r>
              <a:rPr kumimoji="0" lang="es-CO" sz="1400" b="0" i="0" strike="noStrike" cap="none" normalizeH="0" baseline="0" dirty="0" smtClean="0">
                <a:ln>
                  <a:noFill/>
                </a:ln>
                <a:effectLst/>
                <a:latin typeface="Arial" pitchFamily="34" charset="0"/>
                <a:ea typeface="Times New Roman" pitchFamily="18" charset="0"/>
                <a:cs typeface="Arial" pitchFamily="34" charset="0"/>
              </a:rPr>
              <a:t> de A y B respectivamente ")</a:t>
            </a:r>
            <a:endParaRPr kumimoji="0" lang="es-CO" sz="1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Leer (A, B)</a:t>
            </a:r>
            <a:endParaRPr kumimoji="0" lang="es-CO" sz="1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("El resultado es:", A+B)</a:t>
            </a:r>
            <a:endParaRPr kumimoji="0" lang="es-CO" sz="1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strike="noStrike" cap="none" normalizeH="0" baseline="0" dirty="0" smtClean="0">
                <a:ln>
                  <a:noFill/>
                </a:ln>
                <a:effectLst/>
                <a:latin typeface="Arial" pitchFamily="34" charset="0"/>
                <a:ea typeface="Times New Roman" pitchFamily="18" charset="0"/>
                <a:cs typeface="Arial" pitchFamily="34" charset="0"/>
              </a:rPr>
              <a:t>Fin_algoritmo_suma.</a:t>
            </a:r>
            <a:endParaRPr kumimoji="0" lang="es-CO" sz="1400" b="0" i="0" strike="noStrike" cap="none" normalizeH="0" baseline="0" dirty="0" smtClean="0">
              <a:ln>
                <a:noFill/>
              </a:ln>
              <a:effectLst/>
              <a:latin typeface="Arial" pitchFamily="34" charset="0"/>
              <a:cs typeface="Arial" pitchFamily="34" charset="0"/>
            </a:endParaRPr>
          </a:p>
        </p:txBody>
      </p:sp>
      <p:sp>
        <p:nvSpPr>
          <p:cNvPr id="7" name="Rectangle 2"/>
          <p:cNvSpPr>
            <a:spLocks noChangeArrowheads="1"/>
          </p:cNvSpPr>
          <p:nvPr/>
        </p:nvSpPr>
        <p:spPr bwMode="auto">
          <a:xfrm>
            <a:off x="4535488" y="4545415"/>
            <a:ext cx="428498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strike="noStrike" cap="none" normalizeH="0" baseline="0" dirty="0" smtClean="0">
                <a:ln>
                  <a:noFill/>
                </a:ln>
                <a:effectLst/>
                <a:latin typeface="Arial" pitchFamily="34" charset="0"/>
                <a:ea typeface="Times New Roman" pitchFamily="18" charset="0"/>
                <a:cs typeface="Arial" pitchFamily="34" charset="0"/>
              </a:rPr>
              <a:t>PSEUDOCODIGO</a:t>
            </a:r>
            <a:endParaRPr kumimoji="0" lang="es-CO" sz="1400" b="1" i="0" strike="noStrike" cap="none" normalizeH="0" baseline="0" dirty="0" smtClean="0">
              <a:ln>
                <a:noFill/>
              </a:ln>
              <a:effectLst/>
              <a:latin typeface="Arial" pitchFamily="34" charset="0"/>
              <a:ea typeface="Times New Roman" pitchFamily="18" charset="0"/>
              <a:cs typeface="Arial" pitchFamily="34" charset="0"/>
            </a:endParaRPr>
          </a:p>
          <a:p>
            <a:r>
              <a:rPr lang="es-CO" sz="1400" dirty="0">
                <a:latin typeface="Arial" pitchFamily="34" charset="0"/>
                <a:cs typeface="Arial" pitchFamily="34" charset="0"/>
              </a:rPr>
              <a:t>Inicio_algoritmo_área _triángulo</a:t>
            </a:r>
          </a:p>
          <a:p>
            <a:r>
              <a:rPr lang="es-CO" sz="1400" dirty="0" smtClean="0">
                <a:latin typeface="Arial" pitchFamily="34" charset="0"/>
                <a:cs typeface="Arial" pitchFamily="34" charset="0"/>
              </a:rPr>
              <a:t>Declarar </a:t>
            </a:r>
            <a:r>
              <a:rPr lang="es-CO" sz="1400" dirty="0">
                <a:latin typeface="Arial" pitchFamily="34" charset="0"/>
                <a:cs typeface="Arial" pitchFamily="34" charset="0"/>
              </a:rPr>
              <a:t>base, altura y área de tipo real</a:t>
            </a:r>
          </a:p>
          <a:p>
            <a:r>
              <a:rPr lang="es-CO" sz="1400" dirty="0" smtClean="0">
                <a:latin typeface="Arial" pitchFamily="34" charset="0"/>
                <a:cs typeface="Arial" pitchFamily="34" charset="0"/>
              </a:rPr>
              <a:t>Escribir </a:t>
            </a:r>
            <a:r>
              <a:rPr lang="es-CO" sz="1400" dirty="0">
                <a:latin typeface="Arial" pitchFamily="34" charset="0"/>
                <a:cs typeface="Arial" pitchFamily="34" charset="0"/>
              </a:rPr>
              <a:t>("Ingrese el valor de base y altura respectivamente")</a:t>
            </a:r>
          </a:p>
          <a:p>
            <a:r>
              <a:rPr lang="es-CO" sz="1400" dirty="0" smtClean="0">
                <a:latin typeface="Arial" pitchFamily="34" charset="0"/>
                <a:cs typeface="Arial" pitchFamily="34" charset="0"/>
              </a:rPr>
              <a:t>Leer </a:t>
            </a:r>
            <a:r>
              <a:rPr lang="es-CO" sz="1400" dirty="0">
                <a:latin typeface="Arial" pitchFamily="34" charset="0"/>
                <a:cs typeface="Arial" pitchFamily="34" charset="0"/>
              </a:rPr>
              <a:t>(base, altura)</a:t>
            </a:r>
          </a:p>
          <a:p>
            <a:r>
              <a:rPr lang="es-CO" sz="1400" dirty="0" smtClean="0">
                <a:latin typeface="Arial" pitchFamily="34" charset="0"/>
                <a:cs typeface="Arial" pitchFamily="34" charset="0"/>
              </a:rPr>
              <a:t>a=base*altura/2</a:t>
            </a:r>
            <a:endParaRPr lang="es-CO" sz="1400" dirty="0">
              <a:latin typeface="Arial" pitchFamily="34" charset="0"/>
              <a:cs typeface="Arial" pitchFamily="34" charset="0"/>
            </a:endParaRPr>
          </a:p>
          <a:p>
            <a:r>
              <a:rPr lang="es-CO" sz="1400" dirty="0" smtClean="0">
                <a:latin typeface="Arial" pitchFamily="34" charset="0"/>
                <a:cs typeface="Arial" pitchFamily="34" charset="0"/>
              </a:rPr>
              <a:t>Escribir </a:t>
            </a:r>
            <a:r>
              <a:rPr lang="es-CO" sz="1400" dirty="0">
                <a:latin typeface="Arial" pitchFamily="34" charset="0"/>
                <a:cs typeface="Arial" pitchFamily="34" charset="0"/>
              </a:rPr>
              <a:t>("El resultado es: ", área)</a:t>
            </a:r>
          </a:p>
          <a:p>
            <a:r>
              <a:rPr lang="es-CO" sz="1400" dirty="0" smtClean="0">
                <a:latin typeface="Arial" pitchFamily="34" charset="0"/>
                <a:cs typeface="Arial" pitchFamily="34" charset="0"/>
              </a:rPr>
              <a:t>Fin_algoritmo_área_triángulo</a:t>
            </a:r>
            <a:r>
              <a:rPr lang="es-CO" sz="1400"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143000"/>
          </a:xfrm>
        </p:spPr>
        <p:txBody>
          <a:bodyPr>
            <a:normAutofit/>
          </a:bodyPr>
          <a:lstStyle/>
          <a:p>
            <a:r>
              <a:rPr lang="es-ES" b="1" dirty="0" smtClean="0"/>
              <a:t>Los lenguajes de programación:</a:t>
            </a:r>
            <a:endParaRPr lang="es-CO" b="1" dirty="0"/>
          </a:p>
        </p:txBody>
      </p:sp>
      <p:sp>
        <p:nvSpPr>
          <p:cNvPr id="3" name="2 Rectángulo"/>
          <p:cNvSpPr/>
          <p:nvPr/>
        </p:nvSpPr>
        <p:spPr>
          <a:xfrm>
            <a:off x="412377" y="1268760"/>
            <a:ext cx="4303639" cy="5262979"/>
          </a:xfrm>
          <a:prstGeom prst="rect">
            <a:avLst/>
          </a:prstGeom>
        </p:spPr>
        <p:txBody>
          <a:bodyPr wrap="square">
            <a:spAutoFit/>
          </a:bodyPr>
          <a:lstStyle/>
          <a:p>
            <a:pPr lvl="0" algn="just" eaLnBrk="0" fontAlgn="base" hangingPunct="0">
              <a:spcBef>
                <a:spcPct val="0"/>
              </a:spcBef>
              <a:spcAft>
                <a:spcPct val="0"/>
              </a:spcAft>
            </a:pPr>
            <a:r>
              <a:rPr lang="es-CO" sz="2400" dirty="0" smtClean="0">
                <a:latin typeface="Calibri" pitchFamily="34" charset="0"/>
                <a:ea typeface="Times New Roman" pitchFamily="18" charset="0"/>
                <a:cs typeface="Times New Roman" pitchFamily="18" charset="0"/>
              </a:rPr>
              <a:t>Es </a:t>
            </a:r>
            <a:r>
              <a:rPr lang="es-CO" sz="2400" dirty="0">
                <a:latin typeface="Calibri" pitchFamily="34" charset="0"/>
                <a:ea typeface="Times New Roman" pitchFamily="18" charset="0"/>
                <a:cs typeface="Times New Roman" pitchFamily="18" charset="0"/>
              </a:rPr>
              <a:t>un conjunto de símbolos, caracteres y reglas (programas) que le permiten a las personas comunicarse con la computadora</a:t>
            </a:r>
            <a:r>
              <a:rPr lang="es-CO" sz="2400" dirty="0" smtClean="0">
                <a:latin typeface="Calibri" pitchFamily="34" charset="0"/>
                <a:ea typeface="Times New Roman" pitchFamily="18" charset="0"/>
                <a:cs typeface="Times New Roman" pitchFamily="18" charset="0"/>
              </a:rPr>
              <a:t>.</a:t>
            </a:r>
          </a:p>
          <a:p>
            <a:pPr lvl="0" algn="just" eaLnBrk="0" fontAlgn="base" hangingPunct="0">
              <a:spcBef>
                <a:spcPct val="0"/>
              </a:spcBef>
              <a:spcAft>
                <a:spcPct val="0"/>
              </a:spcAft>
            </a:pPr>
            <a:endParaRPr lang="es-CO" sz="2400" dirty="0">
              <a:latin typeface="Arial" pitchFamily="34" charset="0"/>
            </a:endParaRPr>
          </a:p>
          <a:p>
            <a:pPr lvl="0" algn="just" eaLnBrk="0" fontAlgn="base" hangingPunct="0">
              <a:spcBef>
                <a:spcPct val="0"/>
              </a:spcBef>
              <a:spcAft>
                <a:spcPct val="0"/>
              </a:spcAft>
            </a:pPr>
            <a:r>
              <a:rPr lang="es-CO" sz="2400" dirty="0">
                <a:latin typeface="Calibri" pitchFamily="34" charset="0"/>
                <a:ea typeface="Times New Roman" pitchFamily="18" charset="0"/>
                <a:cs typeface="Times New Roman" pitchFamily="18" charset="0"/>
              </a:rPr>
              <a:t>Los lenguajes de programación tienen un conjunto de instrucciones que nos permiten realizar operaciones de entrada/salida, calculo, manipulación de textos, lógica/comparación y almacenamiento/recuperación.</a:t>
            </a:r>
          </a:p>
        </p:txBody>
      </p:sp>
      <p:pic>
        <p:nvPicPr>
          <p:cNvPr id="4098" name="Picture 2" descr="http://www.sites.upiicsa.ipn.mx/polilibros/portal/Polilibros/P_terminados/PolilibroFC/Unidad_III/ImagenesU_3/LProgC.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1333030"/>
            <a:ext cx="3888432" cy="40907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1838</Words>
  <Application>Microsoft Office PowerPoint</Application>
  <PresentationFormat>Presentación en pantalla (4:3)</PresentationFormat>
  <Paragraphs>315</Paragraphs>
  <Slides>31</Slides>
  <Notes>3</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ALGORITMIA</vt:lpstr>
      <vt:lpstr>Concepto de algoritmo</vt:lpstr>
      <vt:lpstr>características de los algoritmo</vt:lpstr>
      <vt:lpstr>Diseño del algoritmo (Escritura inicial, Representación grafica de los algoritmos, Seudo código). </vt:lpstr>
      <vt:lpstr>Diagrama de Flujo </vt:lpstr>
      <vt:lpstr>Diagrama de Flujo </vt:lpstr>
      <vt:lpstr>Presentación de PowerPoint</vt:lpstr>
      <vt:lpstr>Presentación de PowerPoint</vt:lpstr>
      <vt:lpstr>Los lenguajes de programación:</vt:lpstr>
      <vt:lpstr>Presentación de PowerPoint</vt:lpstr>
      <vt:lpstr>Traductores de lenguaje  (Interpretes, Compiladores).</vt:lpstr>
      <vt:lpstr>Traductores de lenguaje  (Interpretes, Compiladores).</vt:lpstr>
      <vt:lpstr>La compilación y sus fases</vt:lpstr>
      <vt:lpstr>La compilación y sus fases</vt:lpstr>
      <vt:lpstr>Datos y tipos de datos</vt:lpstr>
      <vt:lpstr>Datos y tipos de datos</vt:lpstr>
      <vt:lpstr>Datos y tipos de datos</vt:lpstr>
      <vt:lpstr>Expresiones y Operaciones primitivas:  Numéricos, Lógicos, carácter, cadena. Constantes y variables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Operaciones primitivas:  Numéricos, Lógicos, carácter, cadena. Constantes y variables</vt:lpstr>
      <vt:lpstr>Expresiones y Operaciones primitivas:  Constantes y variables</vt:lpstr>
      <vt:lpstr>Constantes y variables</vt:lpstr>
      <vt:lpstr>Operaciones primitivas:  Contadores y acumuladores (ejemplo)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ALGORITMIA</dc:title>
  <dc:creator>Personal</dc:creator>
  <cp:lastModifiedBy>USUARIO</cp:lastModifiedBy>
  <cp:revision>34</cp:revision>
  <dcterms:created xsi:type="dcterms:W3CDTF">2013-05-13T17:37:45Z</dcterms:created>
  <dcterms:modified xsi:type="dcterms:W3CDTF">2013-05-21T14:19:46Z</dcterms:modified>
</cp:coreProperties>
</file>